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81" r:id="rId6"/>
    <p:sldMasterId id="2147483696" r:id="rId7"/>
    <p:sldMasterId id="2147483721" r:id="rId8"/>
  </p:sldMasterIdLst>
  <p:notesMasterIdLst>
    <p:notesMasterId r:id="rId10"/>
  </p:notesMasterIdLst>
  <p:handoutMasterIdLst>
    <p:handoutMasterId r:id="rId11"/>
  </p:handoutMasterIdLst>
  <p:sldIdLst>
    <p:sldId id="729" r:id="rId9"/>
  </p:sldIdLst>
  <p:sldSz cx="9144000" cy="5143500" type="screen16x9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666C55-FBA3-5E7D-9A9B-6D965005B8CB}" name="Pleitez, Jennifer" initials="JP" userId="S::jpleitez@mannkindcorp.com::10feffa0-49ad-4a6a-87dd-bf7308bf1a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984"/>
    <a:srgbClr val="000000"/>
    <a:srgbClr val="C80000"/>
    <a:srgbClr val="BD1A8D"/>
    <a:srgbClr val="787878"/>
    <a:srgbClr val="215595"/>
    <a:srgbClr val="1E1D64"/>
    <a:srgbClr val="00AEC0"/>
    <a:srgbClr val="0092D2"/>
    <a:srgbClr val="D4E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AEA79-76F3-40F9-AACA-0A20F290401E}" v="4" dt="2024-02-26T18:11:57.306"/>
  </p1510:revLst>
</p1510:revInfo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8202" autoAdjust="0"/>
  </p:normalViewPr>
  <p:slideViewPr>
    <p:cSldViewPr snapToGrid="0" snapToObjects="1">
      <p:cViewPr varScale="1">
        <p:scale>
          <a:sx n="143" d="100"/>
          <a:sy n="143" d="100"/>
        </p:scale>
        <p:origin x="642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4027" y="1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cangelo, Christie" userId="fedbdf84-786a-413f-b15a-9d993462ed35" providerId="ADAL" clId="{A60AEA79-76F3-40F9-AACA-0A20F290401E}"/>
    <pc:docChg chg="custSel delSld modSld delMainMaster modMainMaster">
      <pc:chgData name="Iacangelo, Christie" userId="fedbdf84-786a-413f-b15a-9d993462ed35" providerId="ADAL" clId="{A60AEA79-76F3-40F9-AACA-0A20F290401E}" dt="2024-02-26T18:12:43.995" v="127" actId="20577"/>
      <pc:docMkLst>
        <pc:docMk/>
      </pc:docMkLst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145826469" sldId="256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761233578" sldId="266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2923051800" sldId="706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3316422007" sldId="707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556476803" sldId="710"/>
        </pc:sldMkLst>
      </pc:sldChg>
      <pc:sldChg chg="modSp mod">
        <pc:chgData name="Iacangelo, Christie" userId="fedbdf84-786a-413f-b15a-9d993462ed35" providerId="ADAL" clId="{A60AEA79-76F3-40F9-AACA-0A20F290401E}" dt="2024-02-26T18:12:43.995" v="127" actId="20577"/>
        <pc:sldMkLst>
          <pc:docMk/>
          <pc:sldMk cId="4001192696" sldId="729"/>
        </pc:sldMkLst>
        <pc:spChg chg="mod">
          <ac:chgData name="Iacangelo, Christie" userId="fedbdf84-786a-413f-b15a-9d993462ed35" providerId="ADAL" clId="{A60AEA79-76F3-40F9-AACA-0A20F290401E}" dt="2024-02-26T18:12:43.995" v="127" actId="20577"/>
          <ac:spMkLst>
            <pc:docMk/>
            <pc:sldMk cId="4001192696" sldId="729"/>
            <ac:spMk id="2" creationId="{00000000-0000-0000-0000-000000000000}"/>
          </ac:spMkLst>
        </pc:spChg>
        <pc:spChg chg="mod">
          <ac:chgData name="Iacangelo, Christie" userId="fedbdf84-786a-413f-b15a-9d993462ed35" providerId="ADAL" clId="{A60AEA79-76F3-40F9-AACA-0A20F290401E}" dt="2024-02-26T18:12:22.058" v="103" actId="1038"/>
          <ac:spMkLst>
            <pc:docMk/>
            <pc:sldMk cId="4001192696" sldId="729"/>
            <ac:spMk id="3" creationId="{63500A3D-F2AC-0E79-4A74-D15E48A9415C}"/>
          </ac:spMkLst>
        </pc:spChg>
        <pc:spChg chg="mod">
          <ac:chgData name="Iacangelo, Christie" userId="fedbdf84-786a-413f-b15a-9d993462ed35" providerId="ADAL" clId="{A60AEA79-76F3-40F9-AACA-0A20F290401E}" dt="2024-02-26T18:12:08.362" v="57" actId="1037"/>
          <ac:spMkLst>
            <pc:docMk/>
            <pc:sldMk cId="4001192696" sldId="729"/>
            <ac:spMk id="7" creationId="{4A530717-0CBA-2DF8-2AD0-592FB766D805}"/>
          </ac:spMkLst>
        </pc:spChg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845229275" sldId="763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3382760316" sldId="929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1037636842" sldId="1004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914469801" sldId="1270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696155567" sldId="12455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278609854" sldId="12483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839402976" sldId="12484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55184451" sldId="12546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1095176929" sldId="2145707143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2321794914" sldId="2147374264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2363319051" sldId="2147374270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3339228379" sldId="2147374276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476402133" sldId="2147374277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1710633242" sldId="2147374297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2374335225" sldId="2147374298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394423207" sldId="2147374321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208450449" sldId="2147374322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326234498" sldId="2147374323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903014358" sldId="2147374335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3588317" sldId="2147374356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059627144" sldId="2147374359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284681494" sldId="2147374404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331629028" sldId="2147374406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4239536538" sldId="2147481877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421995756" sldId="2147483103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121796265" sldId="2147483204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4270604090" sldId="2147483205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738173333" sldId="2147483207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4060454818" sldId="2147483208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893928283" sldId="2147483209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900141960" sldId="2147483210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352974456" sldId="2147483211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674217594" sldId="2147483212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894855844" sldId="2147483213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82670701" sldId="2147483214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337832897" sldId="2147483216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3150174581" sldId="2147483217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1562127366" sldId="2147483218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742496874" sldId="2147483219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39770985" sldId="2147483220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638615526" sldId="2147483221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2172297273" sldId="2147483225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2596859689" sldId="2147483226"/>
        </pc:sldMkLst>
      </pc:sldChg>
      <pc:sldChg chg="del">
        <pc:chgData name="Iacangelo, Christie" userId="fedbdf84-786a-413f-b15a-9d993462ed35" providerId="ADAL" clId="{A60AEA79-76F3-40F9-AACA-0A20F290401E}" dt="2024-02-22T18:18:44.664" v="0" actId="47"/>
        <pc:sldMkLst>
          <pc:docMk/>
          <pc:sldMk cId="2124933108" sldId="2147483229"/>
        </pc:sldMkLst>
      </pc:sldChg>
      <pc:sldChg chg="del">
        <pc:chgData name="Iacangelo, Christie" userId="fedbdf84-786a-413f-b15a-9d993462ed35" providerId="ADAL" clId="{A60AEA79-76F3-40F9-AACA-0A20F290401E}" dt="2024-02-22T18:18:49.139" v="1" actId="47"/>
        <pc:sldMkLst>
          <pc:docMk/>
          <pc:sldMk cId="1118484180" sldId="2147483230"/>
        </pc:sldMkLst>
      </pc:sldChg>
      <pc:sldMasterChg chg="delSldLayout modSldLayout">
        <pc:chgData name="Iacangelo, Christie" userId="fedbdf84-786a-413f-b15a-9d993462ed35" providerId="ADAL" clId="{A60AEA79-76F3-40F9-AACA-0A20F290401E}" dt="2024-02-23T23:59:49.538" v="19" actId="1038"/>
        <pc:sldMasterMkLst>
          <pc:docMk/>
          <pc:sldMasterMk cId="0" sldId="2147483648"/>
        </pc:sldMasterMkLst>
        <pc:sldLayoutChg chg="delSp modSp mod">
          <pc:chgData name="Iacangelo, Christie" userId="fedbdf84-786a-413f-b15a-9d993462ed35" providerId="ADAL" clId="{A60AEA79-76F3-40F9-AACA-0A20F290401E}" dt="2024-02-23T23:59:49.538" v="19" actId="1038"/>
          <pc:sldLayoutMkLst>
            <pc:docMk/>
            <pc:sldMasterMk cId="0" sldId="2147483648"/>
            <pc:sldLayoutMk cId="1488894760" sldId="2147483667"/>
          </pc:sldLayoutMkLst>
          <pc:spChg chg="mod">
            <ac:chgData name="Iacangelo, Christie" userId="fedbdf84-786a-413f-b15a-9d993462ed35" providerId="ADAL" clId="{A60AEA79-76F3-40F9-AACA-0A20F290401E}" dt="2024-02-23T23:59:49.538" v="19" actId="1038"/>
            <ac:spMkLst>
              <pc:docMk/>
              <pc:sldMasterMk cId="0" sldId="2147483648"/>
              <pc:sldLayoutMk cId="1488894760" sldId="2147483667"/>
              <ac:spMk id="16" creationId="{DEBEC1F9-8880-494F-BBF9-C0EE016BB5A1}"/>
            </ac:spMkLst>
          </pc:spChg>
          <pc:spChg chg="del">
            <ac:chgData name="Iacangelo, Christie" userId="fedbdf84-786a-413f-b15a-9d993462ed35" providerId="ADAL" clId="{A60AEA79-76F3-40F9-AACA-0A20F290401E}" dt="2024-02-22T23:56:17.386" v="2" actId="478"/>
            <ac:spMkLst>
              <pc:docMk/>
              <pc:sldMasterMk cId="0" sldId="2147483648"/>
              <pc:sldLayoutMk cId="1488894760" sldId="2147483667"/>
              <ac:spMk id="19" creationId="{6F18DA2D-4D05-2A4E-8AF1-4218D383D845}"/>
            </ac:spMkLst>
          </pc:spChg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0" sldId="2147483648"/>
            <pc:sldLayoutMk cId="2258915808" sldId="2147483670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0" sldId="2147483648"/>
            <pc:sldLayoutMk cId="3301074329" sldId="2147483671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0" sldId="2147483648"/>
            <pc:sldLayoutMk cId="236330674" sldId="2147483672"/>
          </pc:sldLayoutMkLst>
        </pc:sldLayoutChg>
      </pc:sldMasterChg>
      <pc:sldMasterChg chg="delSldLayout">
        <pc:chgData name="Iacangelo, Christie" userId="fedbdf84-786a-413f-b15a-9d993462ed35" providerId="ADAL" clId="{A60AEA79-76F3-40F9-AACA-0A20F290401E}" dt="2024-02-22T18:18:49.139" v="1" actId="47"/>
        <pc:sldMasterMkLst>
          <pc:docMk/>
          <pc:sldMasterMk cId="2323653974" sldId="2147483673"/>
        </pc:sldMasterMkLst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2323653974" sldId="2147483673"/>
            <pc:sldLayoutMk cId="1877404430" sldId="2147483674"/>
          </pc:sldLayoutMkLst>
        </pc:sldLayoutChg>
      </pc:sldMasterChg>
      <pc:sldMasterChg chg="delSldLayout">
        <pc:chgData name="Iacangelo, Christie" userId="fedbdf84-786a-413f-b15a-9d993462ed35" providerId="ADAL" clId="{A60AEA79-76F3-40F9-AACA-0A20F290401E}" dt="2024-02-22T18:18:49.139" v="1" actId="47"/>
        <pc:sldMasterMkLst>
          <pc:docMk/>
          <pc:sldMasterMk cId="3675161101" sldId="2147483696"/>
        </pc:sldMasterMkLst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3675161101" sldId="2147483696"/>
            <pc:sldLayoutMk cId="4202318240" sldId="2147483697"/>
          </pc:sldLayoutMkLst>
        </pc:sldLayoutChg>
      </pc:sldMasterChg>
      <pc:sldMasterChg chg="del delSldLayout">
        <pc:chgData name="Iacangelo, Christie" userId="fedbdf84-786a-413f-b15a-9d993462ed35" providerId="ADAL" clId="{A60AEA79-76F3-40F9-AACA-0A20F290401E}" dt="2024-02-22T18:18:49.139" v="1" actId="47"/>
        <pc:sldMasterMkLst>
          <pc:docMk/>
          <pc:sldMasterMk cId="4248981718" sldId="2147483698"/>
        </pc:sldMasterMkLst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850829749" sldId="2147483699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685807259" sldId="2147483700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2214272350" sldId="2147483701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1541836404" sldId="2147483702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1250625489" sldId="2147483703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2550043161" sldId="2147483704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2274482424" sldId="2147483705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4205201309" sldId="2147483706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1420448914" sldId="2147483707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4068791779" sldId="2147483708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588096203" sldId="2147483709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3651641366" sldId="2147483710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3380162076" sldId="2147483711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3845775045" sldId="2147483712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4248981718" sldId="2147483698"/>
            <pc:sldLayoutMk cId="3471607129" sldId="2147483742"/>
          </pc:sldLayoutMkLst>
        </pc:sldLayoutChg>
      </pc:sldMasterChg>
      <pc:sldMasterChg chg="del delSldLayout">
        <pc:chgData name="Iacangelo, Christie" userId="fedbdf84-786a-413f-b15a-9d993462ed35" providerId="ADAL" clId="{A60AEA79-76F3-40F9-AACA-0A20F290401E}" dt="2024-02-22T18:18:49.139" v="1" actId="47"/>
        <pc:sldMasterMkLst>
          <pc:docMk/>
          <pc:sldMasterMk cId="1465760668" sldId="2147483713"/>
        </pc:sldMasterMkLst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4123269781" sldId="2147483714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45440014" sldId="2147483715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1443419370" sldId="2147483716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3910786115" sldId="2147483717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3518658319" sldId="2147483718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1148473732" sldId="2147483719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2945082014" sldId="2147483731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657321869" sldId="2147483732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3940575321" sldId="2147483733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843005901" sldId="2147483734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2089243691" sldId="2147483735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2497757996" sldId="2147483737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3679721964" sldId="2147483738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1821342930" sldId="2147483739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105724041" sldId="2147483741"/>
          </pc:sldLayoutMkLst>
        </pc:sldLayoutChg>
        <pc:sldLayoutChg chg="del">
          <pc:chgData name="Iacangelo, Christie" userId="fedbdf84-786a-413f-b15a-9d993462ed35" providerId="ADAL" clId="{A60AEA79-76F3-40F9-AACA-0A20F290401E}" dt="2024-02-22T18:18:49.139" v="1" actId="47"/>
          <pc:sldLayoutMkLst>
            <pc:docMk/>
            <pc:sldMasterMk cId="1465760668" sldId="2147483713"/>
            <pc:sldLayoutMk cId="1483055491" sldId="214748374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4" y="0"/>
            <a:ext cx="3037627" cy="466578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pPr>
              <a:defRPr/>
            </a:pPr>
            <a:fld id="{62200D15-23EE-4C49-A2D7-4596000C4BAD}" type="datetimeFigureOut">
              <a:rPr lang="en-US">
                <a:latin typeface="Century Gothic" panose="020B0502020202020204" pitchFamily="34" charset="0"/>
              </a:rPr>
              <a:pPr>
                <a:defRPr/>
              </a:pPr>
              <a:t>2/26/2024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6"/>
            <a:ext cx="3037627" cy="466578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4" y="8829826"/>
            <a:ext cx="3037627" cy="466578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pPr>
              <a:defRPr/>
            </a:pPr>
            <a:fld id="{AF6E153B-2901-4D07-A8F8-C405CF836F9B}" type="slidenum">
              <a:rPr lang="en-US"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9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1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 eaLnBrk="1" hangingPunct="1">
              <a:defRPr sz="1200"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4" y="1"/>
            <a:ext cx="3037627" cy="464981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 eaLnBrk="1" hangingPunct="1">
              <a:defRPr sz="1200"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58F326E-4BC2-4D87-8A1A-B0A727A94086}" type="datetimeFigureOut">
              <a:rPr lang="en-US" smtClean="0"/>
              <a:pPr>
                <a:defRPr/>
              </a:pPr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1976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512"/>
            <a:ext cx="5607680" cy="418322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 eaLnBrk="1" hangingPunct="1">
              <a:defRPr sz="1200"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4" y="8829822"/>
            <a:ext cx="3037627" cy="464981"/>
          </a:xfrm>
          <a:prstGeom prst="rect">
            <a:avLst/>
          </a:prstGeom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7141BEE-A1EF-4EBA-A229-E035C9FA5ED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672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EA2AEB-0260-B940-B8EE-4868345CB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8738" y="271120"/>
            <a:ext cx="971377" cy="1616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CA9A05-7E7A-2B4E-952F-A64AA16DA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897" y="803557"/>
            <a:ext cx="4925694" cy="3079380"/>
          </a:xfrm>
          <a:prstGeom prst="rect">
            <a:avLst/>
          </a:prstGeom>
        </p:spPr>
        <p:txBody>
          <a:bodyPr vert="horz" lIns="0" bIns="0" anchor="b" anchorCtr="0"/>
          <a:lstStyle>
            <a:lvl1pPr indent="0" algn="l">
              <a:defRPr sz="5500" b="1" spc="-160">
                <a:solidFill>
                  <a:schemeClr val="bg1"/>
                </a:solidFill>
                <a:latin typeface="Century Gothic" panose="020B0502020202020204" pitchFamily="34" charset="0"/>
                <a:cs typeface="Verdana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963296-529E-B74B-A3D7-FEC23B03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744" y="3822928"/>
            <a:ext cx="4521461" cy="91593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1363DE-A073-234E-9F50-281A89BF4B3A}"/>
              </a:ext>
            </a:extLst>
          </p:cNvPr>
          <p:cNvSpPr txBox="1">
            <a:spLocks/>
          </p:cNvSpPr>
          <p:nvPr userDrawn="1"/>
        </p:nvSpPr>
        <p:spPr>
          <a:xfrm>
            <a:off x="237744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tx1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tx1"/>
                </a:solidFill>
              </a:rPr>
              <a:t>MannKind</a:t>
            </a:r>
            <a:r>
              <a:rPr lang="en-US" sz="700" b="0" i="0" dirty="0">
                <a:solidFill>
                  <a:schemeClr val="tx1"/>
                </a:solidFill>
              </a:rPr>
              <a:t> Corporation.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9D3D35-003A-BE48-9C89-5DEFBF8D139D}"/>
              </a:ext>
            </a:extLst>
          </p:cNvPr>
          <p:cNvSpPr txBox="1">
            <a:spLocks/>
          </p:cNvSpPr>
          <p:nvPr userDrawn="1"/>
        </p:nvSpPr>
        <p:spPr>
          <a:xfrm>
            <a:off x="2852734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7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8035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EBEC1F9-8880-494F-BBF9-C0EE016BB5A1}"/>
              </a:ext>
            </a:extLst>
          </p:cNvPr>
          <p:cNvSpPr txBox="1">
            <a:spLocks/>
          </p:cNvSpPr>
          <p:nvPr userDrawn="1"/>
        </p:nvSpPr>
        <p:spPr>
          <a:xfrm>
            <a:off x="494539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bg2"/>
                </a:solidFill>
              </a:rPr>
              <a:t>MannKind</a:t>
            </a:r>
            <a:r>
              <a:rPr lang="en-US" sz="700" b="0" i="0" dirty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DFB712-30E9-0F47-8110-A723D6692E77}"/>
              </a:ext>
            </a:extLst>
          </p:cNvPr>
          <p:cNvSpPr txBox="1">
            <a:spLocks/>
          </p:cNvSpPr>
          <p:nvPr userDrawn="1"/>
        </p:nvSpPr>
        <p:spPr>
          <a:xfrm>
            <a:off x="3109529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F18DA2D-4D05-2A4E-8AF1-4218D383D845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bg2"/>
                </a:solidFill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dirty="0">
              <a:solidFill>
                <a:schemeClr val="bg2"/>
              </a:solidFill>
            </a:endParaRPr>
          </a:p>
          <a:p>
            <a:pPr algn="l">
              <a:defRPr/>
            </a:pPr>
            <a:endParaRPr lang="en-US" altLang="en-US" sz="700" b="0" i="0" dirty="0">
              <a:solidFill>
                <a:schemeClr val="tx1"/>
              </a:solidFill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605771C-C71F-5944-BBF7-663AEA0D9293}"/>
              </a:ext>
            </a:extLst>
          </p:cNvPr>
          <p:cNvSpPr txBox="1">
            <a:spLocks/>
          </p:cNvSpPr>
          <p:nvPr userDrawn="1"/>
        </p:nvSpPr>
        <p:spPr>
          <a:xfrm>
            <a:off x="3183949" y="4840943"/>
            <a:ext cx="901670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4B935B5-7CC6-B24A-9838-86DC47448F60}" type="datetime3">
              <a:rPr lang="en-US" altLang="en-US" sz="700" b="0" i="0" smtClean="0">
                <a:solidFill>
                  <a:schemeClr val="tx1"/>
                </a:solidFill>
              </a:rPr>
              <a:t>26 February 2024</a:t>
            </a:fld>
            <a:endParaRPr lang="en-US" altLang="en-US" sz="700" b="0" i="0" dirty="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18F406-4B70-444E-B1D6-C76A08F8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75714" y="204620"/>
            <a:ext cx="8597806" cy="45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32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1D770A-E65C-BA4F-B45B-529AC3DC2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02143" y="4779036"/>
            <a:ext cx="971377" cy="161649"/>
          </a:xfrm>
          <a:prstGeom prst="rect">
            <a:avLst/>
          </a:prstGeom>
        </p:spPr>
      </p:pic>
      <p:sp>
        <p:nvSpPr>
          <p:cNvPr id="22" name="Chart Placeholder 2">
            <a:extLst>
              <a:ext uri="{FF2B5EF4-FFF2-40B4-BE49-F238E27FC236}">
                <a16:creationId xmlns:a16="http://schemas.microsoft.com/office/drawing/2014/main" id="{48845996-9586-9248-856C-54D3B2D9DE5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85750" y="717550"/>
            <a:ext cx="8587770" cy="3843338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31F42A8-75BA-0248-BE28-2C4A78A8176C}"/>
              </a:ext>
            </a:extLst>
          </p:cNvPr>
          <p:cNvSpPr txBox="1">
            <a:spLocks/>
          </p:cNvSpPr>
          <p:nvPr userDrawn="1"/>
        </p:nvSpPr>
        <p:spPr>
          <a:xfrm>
            <a:off x="3090611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700" b="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3061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EBEC1F9-8880-494F-BBF9-C0EE016BB5A1}"/>
              </a:ext>
            </a:extLst>
          </p:cNvPr>
          <p:cNvSpPr txBox="1">
            <a:spLocks/>
          </p:cNvSpPr>
          <p:nvPr userDrawn="1"/>
        </p:nvSpPr>
        <p:spPr>
          <a:xfrm>
            <a:off x="371888" y="4840942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bg2"/>
                </a:solidFill>
              </a:rPr>
              <a:t>MannKind</a:t>
            </a:r>
            <a:r>
              <a:rPr lang="en-US" sz="700" b="0" i="0" dirty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DFB712-30E9-0F47-8110-A723D6692E77}"/>
              </a:ext>
            </a:extLst>
          </p:cNvPr>
          <p:cNvSpPr txBox="1">
            <a:spLocks/>
          </p:cNvSpPr>
          <p:nvPr userDrawn="1"/>
        </p:nvSpPr>
        <p:spPr>
          <a:xfrm>
            <a:off x="3109529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605771C-C71F-5944-BBF7-663AEA0D9293}"/>
              </a:ext>
            </a:extLst>
          </p:cNvPr>
          <p:cNvSpPr txBox="1">
            <a:spLocks/>
          </p:cNvSpPr>
          <p:nvPr userDrawn="1"/>
        </p:nvSpPr>
        <p:spPr>
          <a:xfrm>
            <a:off x="3183949" y="4840943"/>
            <a:ext cx="901670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4B935B5-7CC6-B24A-9838-86DC47448F60}" type="datetime3">
              <a:rPr lang="en-US" altLang="en-US" sz="700" b="0" i="0" smtClean="0">
                <a:solidFill>
                  <a:schemeClr val="tx1"/>
                </a:solidFill>
              </a:rPr>
              <a:t>26 February 2024</a:t>
            </a:fld>
            <a:endParaRPr lang="en-US" altLang="en-US" sz="700" b="0" i="0" dirty="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18F406-4B70-444E-B1D6-C76A08F8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75714" y="204620"/>
            <a:ext cx="8597806" cy="45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32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1D770A-E65C-BA4F-B45B-529AC3DC2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02143" y="4779036"/>
            <a:ext cx="971377" cy="161649"/>
          </a:xfrm>
          <a:prstGeom prst="rect">
            <a:avLst/>
          </a:prstGeom>
        </p:spPr>
      </p:pic>
      <p:sp>
        <p:nvSpPr>
          <p:cNvPr id="10" name="Table Placeholder 5">
            <a:extLst>
              <a:ext uri="{FF2B5EF4-FFF2-40B4-BE49-F238E27FC236}">
                <a16:creationId xmlns:a16="http://schemas.microsoft.com/office/drawing/2014/main" id="{A6E8845E-480D-A748-9107-69C3245CDF2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85750" y="717550"/>
            <a:ext cx="8587770" cy="3843338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02697D-486C-C040-8511-F27CE27AA9F5}"/>
              </a:ext>
            </a:extLst>
          </p:cNvPr>
          <p:cNvSpPr txBox="1">
            <a:spLocks/>
          </p:cNvSpPr>
          <p:nvPr userDrawn="1"/>
        </p:nvSpPr>
        <p:spPr>
          <a:xfrm>
            <a:off x="3090611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700" b="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94760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E16A9A-2875-3242-9E5B-DA92C3BBB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735" y="271120"/>
            <a:ext cx="971383" cy="1616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FD190ED-AC8A-9C49-AD6A-AE73CC5A5A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303" y="2862775"/>
            <a:ext cx="7638117" cy="1102519"/>
          </a:xfrm>
          <a:prstGeom prst="rect">
            <a:avLst/>
          </a:prstGeom>
        </p:spPr>
        <p:txBody>
          <a:bodyPr lIns="0" anchor="b" anchorCtr="0"/>
          <a:lstStyle>
            <a:lvl1pPr indent="0" algn="l">
              <a:defRPr sz="11000" b="1" i="0" spc="-16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6F5D679-83CF-434B-891D-F768F3588D31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tx1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tx1"/>
                </a:solidFill>
              </a:rPr>
              <a:t>MannKind</a:t>
            </a:r>
            <a:r>
              <a:rPr lang="en-US" sz="700" b="0" i="0" dirty="0">
                <a:solidFill>
                  <a:schemeClr val="tx1"/>
                </a:solidFill>
              </a:rPr>
              <a:t> Corporation.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31FF659-36A8-D34F-9296-FF9A326FB738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tx1"/>
                </a:solidFill>
              </a:rPr>
              <a:pPr algn="l">
                <a:defRPr/>
              </a:pPr>
              <a:t>‹#›</a:t>
            </a:fld>
            <a:endParaRPr lang="en-US" altLang="en-US" sz="7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46497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Content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BCC2C1-E69D-D34B-B630-E6723B45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03" y="2862775"/>
            <a:ext cx="7638117" cy="1102519"/>
          </a:xfrm>
          <a:prstGeom prst="rect">
            <a:avLst/>
          </a:prstGeom>
        </p:spPr>
        <p:txBody>
          <a:bodyPr lIns="0" anchor="b" anchorCtr="0"/>
          <a:lstStyle>
            <a:lvl1pPr indent="0" algn="l">
              <a:defRPr sz="11000" b="1" i="0" spc="-160">
                <a:solidFill>
                  <a:schemeClr val="bg2"/>
                </a:solidFill>
                <a:latin typeface="Century Gothic" panose="020B0502020202020204" pitchFamily="34" charset="0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4CB931-B941-4D4B-834F-F537325F4A6C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bg2"/>
                </a:solidFill>
              </a:rPr>
              <a:t>MannKind</a:t>
            </a:r>
            <a:r>
              <a:rPr lang="en-US" sz="700" b="0" i="0" dirty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96B4-0C28-0942-9C78-7967D2B5DA2F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700" b="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9110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944906"/>
            <a:ext cx="8229600" cy="1247283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01728"/>
            <a:ext cx="8229600" cy="355997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94490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023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653"/>
            <a:ext cx="8229600" cy="9228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499" y="1207889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499" y="1666549"/>
            <a:ext cx="3868340" cy="5272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57351" y="2447076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657350" y="2905737"/>
            <a:ext cx="3868340" cy="5272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0500" y="3663298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20499" y="4121959"/>
            <a:ext cx="3868340" cy="5272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8617" y="1523365"/>
            <a:ext cx="2738183" cy="2738183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653"/>
            <a:ext cx="8229600" cy="9228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42117" y="1503040"/>
            <a:ext cx="2059766" cy="2059766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277427" y="3576086"/>
            <a:ext cx="2589147" cy="44538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77426" y="4034746"/>
            <a:ext cx="2589146" cy="62297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DF95759B-DFBD-52FF-4B1E-1EFF531D30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5499" y="1503040"/>
            <a:ext cx="2059766" cy="2059766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990809" y="3576086"/>
            <a:ext cx="2589147" cy="44538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990808" y="4034746"/>
            <a:ext cx="2589146" cy="62297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17E0D596-964B-B199-1020-9CA46C3669D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6188" y="1503039"/>
            <a:ext cx="2059766" cy="2059766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71498" y="3576085"/>
            <a:ext cx="2589147" cy="44538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71498" y="4034746"/>
            <a:ext cx="2589146" cy="62297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54633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653"/>
            <a:ext cx="8229600" cy="9228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277427" y="1995189"/>
            <a:ext cx="2589147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77426" y="2453850"/>
            <a:ext cx="2589146" cy="62297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990809" y="1995189"/>
            <a:ext cx="2589147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990808" y="2453850"/>
            <a:ext cx="2589146" cy="62297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71498" y="1995188"/>
            <a:ext cx="2589147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71498" y="2453849"/>
            <a:ext cx="2589146" cy="62297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A2C811-2433-C4B8-E818-972740C496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7200" y="4269656"/>
            <a:ext cx="8229600" cy="4046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3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653"/>
            <a:ext cx="8229600" cy="9228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499" y="1207889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499" y="1666549"/>
            <a:ext cx="3868340" cy="6624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8617" y="1523365"/>
            <a:ext cx="2738183" cy="2738183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37943" y="2340950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137942" y="2799610"/>
            <a:ext cx="3868340" cy="6624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555386" y="3478928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555385" y="3937589"/>
            <a:ext cx="3868340" cy="6624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307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653"/>
            <a:ext cx="8229600" cy="9228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830" y="1444462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29" y="1903122"/>
            <a:ext cx="3868340" cy="6624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819791" y="1444462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19790" y="1903122"/>
            <a:ext cx="3868340" cy="6624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0499" y="2814510"/>
            <a:ext cx="3868340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20499" y="3273170"/>
            <a:ext cx="3868340" cy="6624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98F61-9164-7CDA-F0A4-B90327F23F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19650" y="2814637"/>
            <a:ext cx="3867150" cy="1843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EA2AEB-0260-B940-B8EE-4868345CB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8738" y="271120"/>
            <a:ext cx="971377" cy="1616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CA9A05-7E7A-2B4E-952F-A64AA16DA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897" y="803557"/>
            <a:ext cx="4925694" cy="3079380"/>
          </a:xfrm>
          <a:prstGeom prst="rect">
            <a:avLst/>
          </a:prstGeom>
        </p:spPr>
        <p:txBody>
          <a:bodyPr vert="horz" lIns="0" bIns="0" anchor="b" anchorCtr="0"/>
          <a:lstStyle>
            <a:lvl1pPr indent="0" algn="l">
              <a:defRPr sz="5500" b="1" spc="-160">
                <a:solidFill>
                  <a:schemeClr val="accent1"/>
                </a:solidFill>
                <a:latin typeface="Century Gothic" panose="020B0502020202020204" pitchFamily="34" charset="0"/>
                <a:cs typeface="Verdana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963296-529E-B74B-A3D7-FEC23B03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744" y="3822928"/>
            <a:ext cx="4521461" cy="91593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Century Gothic" panose="020B0502020202020204" pitchFamily="34" charset="0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DABDB-45FA-B149-960E-BE0DB91A120F}"/>
              </a:ext>
            </a:extLst>
          </p:cNvPr>
          <p:cNvSpPr txBox="1">
            <a:spLocks/>
          </p:cNvSpPr>
          <p:nvPr userDrawn="1"/>
        </p:nvSpPr>
        <p:spPr>
          <a:xfrm>
            <a:off x="237744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tx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tx2"/>
                </a:solidFill>
              </a:rPr>
              <a:t>MannKind</a:t>
            </a:r>
            <a:r>
              <a:rPr lang="en-US" sz="700" b="0" i="0" dirty="0">
                <a:solidFill>
                  <a:schemeClr val="tx2"/>
                </a:solidFill>
              </a:rPr>
              <a:t> Corporation.</a:t>
            </a:r>
          </a:p>
        </p:txBody>
      </p:sp>
    </p:spTree>
    <p:extLst>
      <p:ext uri="{BB962C8B-B14F-4D97-AF65-F5344CB8AC3E}">
        <p14:creationId xmlns:p14="http://schemas.microsoft.com/office/powerpoint/2010/main" val="4278092371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653"/>
            <a:ext cx="8229600" cy="9228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499" y="1444462"/>
            <a:ext cx="2444387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499" y="1903122"/>
            <a:ext cx="2444385" cy="9113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4730" y="1444462"/>
            <a:ext cx="2444387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534730" y="1903122"/>
            <a:ext cx="2444385" cy="8981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0499" y="2814510"/>
            <a:ext cx="5258616" cy="44538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20499" y="3273170"/>
            <a:ext cx="5258616" cy="6624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6EDE2-F53E-7B97-FF80-7764EECA4C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63891" y="1444228"/>
            <a:ext cx="2322909" cy="32134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81E5-DE3E-1E52-3179-344AB5B2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653"/>
            <a:ext cx="8229600" cy="9228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A41B8-CF99-8A7C-E16D-CFEF1E0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9524-6BA7-0F2E-1749-175C6928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6759F-66EA-8EE3-A2F4-F15BA2F9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8357-3F2C-483C-C0FC-FD9FB6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944906"/>
            <a:ext cx="8229600" cy="1247283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01728"/>
            <a:ext cx="8229600" cy="355997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94490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150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303" y="2862775"/>
            <a:ext cx="7638117" cy="1102519"/>
          </a:xfrm>
          <a:prstGeom prst="rect">
            <a:avLst/>
          </a:prstGeom>
        </p:spPr>
        <p:txBody>
          <a:bodyPr lIns="0" anchor="b" anchorCtr="0"/>
          <a:lstStyle>
            <a:lvl1pPr indent="0" algn="l">
              <a:defRPr sz="11000" b="1" i="0" spc="-16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E16A9A-2875-3242-9E5B-DA92C3BBB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735" y="271120"/>
            <a:ext cx="971383" cy="16164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FAB22C8-05CA-D347-B155-8F44B34AD54B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tx1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tx1"/>
                </a:solidFill>
              </a:rPr>
              <a:t>MannKind</a:t>
            </a:r>
            <a:r>
              <a:rPr lang="en-US" sz="700" b="0" i="0" dirty="0">
                <a:solidFill>
                  <a:schemeClr val="tx1"/>
                </a:solidFill>
              </a:rPr>
              <a:t> Corporation.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ABD221E-8D5E-524C-BF26-FE0B553080EA}"/>
              </a:ext>
            </a:extLst>
          </p:cNvPr>
          <p:cNvSpPr txBox="1">
            <a:spLocks/>
          </p:cNvSpPr>
          <p:nvPr userDrawn="1"/>
        </p:nvSpPr>
        <p:spPr>
          <a:xfrm>
            <a:off x="3090611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700" b="0" i="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2ADF18B-002C-0D4E-8229-4C7A0AC6E753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tx1"/>
                </a:solidFill>
              </a:rPr>
              <a:pPr algn="l">
                <a:defRPr/>
              </a:pPr>
              <a:t>‹#›</a:t>
            </a:fld>
            <a:endParaRPr lang="en-US" altLang="en-US" sz="7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5048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303" y="2862775"/>
            <a:ext cx="7594109" cy="1102519"/>
          </a:xfrm>
          <a:prstGeom prst="rect">
            <a:avLst/>
          </a:prstGeom>
        </p:spPr>
        <p:txBody>
          <a:bodyPr lIns="0" anchor="b" anchorCtr="0"/>
          <a:lstStyle>
            <a:lvl1pPr indent="0" algn="l">
              <a:defRPr sz="11000" b="1" i="0" spc="-160">
                <a:solidFill>
                  <a:schemeClr val="bg2"/>
                </a:solidFill>
                <a:latin typeface="Century Gothic" panose="020B0502020202020204" pitchFamily="34" charset="0"/>
                <a:cs typeface="Calibri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BD56A-1CAC-C04F-81AC-733AEA2A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738" y="271120"/>
            <a:ext cx="971377" cy="16164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2E343D-0F09-964D-9174-8FED80543B78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bg2"/>
                </a:solidFill>
              </a:rPr>
              <a:t>MannKind</a:t>
            </a:r>
            <a:r>
              <a:rPr lang="en-US" sz="700" b="0" i="0" dirty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3FCAD-E186-4545-A4F9-725AE2BF821C}"/>
              </a:ext>
            </a:extLst>
          </p:cNvPr>
          <p:cNvSpPr txBox="1">
            <a:spLocks/>
          </p:cNvSpPr>
          <p:nvPr userDrawn="1"/>
        </p:nvSpPr>
        <p:spPr>
          <a:xfrm>
            <a:off x="3090611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700" b="0" i="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6901-85BB-7D42-A78F-CBA6B5E2C010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700" b="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7009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CF0869A-E248-5C40-B7CE-444682BE4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F5A3213B-4BB2-8345-AB14-21D666FE1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75715" y="599341"/>
            <a:ext cx="4823288" cy="11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51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 title</a:t>
            </a:r>
            <a:endParaRPr lang="en-US" alt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BB78E05-0E40-FD41-8212-CCC573009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184" y="1824995"/>
            <a:ext cx="4823288" cy="2274625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  <a:lvl2pPr>
              <a:defRPr sz="1400" b="0" i="0"/>
            </a:lvl2pPr>
            <a:lvl3pPr>
              <a:defRPr sz="1400" b="0" i="0"/>
            </a:lvl3pPr>
            <a:lvl4pPr>
              <a:defRPr sz="1400" b="0" i="0"/>
            </a:lvl4pPr>
            <a:lvl5pPr>
              <a:defRPr sz="1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4F100-3401-A648-A24C-6BC43E8162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02143" y="4779036"/>
            <a:ext cx="971377" cy="16164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315879-17DD-084F-BD5D-BF02A0DD0BCE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bg2"/>
                </a:solidFill>
              </a:rPr>
              <a:t>MannKind</a:t>
            </a:r>
            <a:r>
              <a:rPr lang="en-US" sz="700" b="0" i="0" dirty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F5D0A-961C-2D43-9432-3FDDB9D78B71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700" b="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294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29C925-E8C1-C843-97B8-CA5611B5E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184" y="1824995"/>
            <a:ext cx="4823288" cy="2274625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  <a:lvl2pPr>
              <a:defRPr sz="1400" b="0" i="0"/>
            </a:lvl2pPr>
            <a:lvl3pPr>
              <a:defRPr sz="1400" b="0" i="0"/>
            </a:lvl3pPr>
            <a:lvl4pPr>
              <a:defRPr sz="1400" b="0" i="0"/>
            </a:lvl4pPr>
            <a:lvl5pPr>
              <a:defRPr sz="1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A person wearing sunglasses posing for the camera&#10;&#10;Description automatically generated">
            <a:extLst>
              <a:ext uri="{FF2B5EF4-FFF2-40B4-BE49-F238E27FC236}">
                <a16:creationId xmlns:a16="http://schemas.microsoft.com/office/drawing/2014/main" id="{10151A36-683E-C048-BFBE-ED194800B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8500" y="0"/>
            <a:ext cx="3365500" cy="51435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DE8514B-70BF-2E47-AD94-4745019E3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75715" y="599341"/>
            <a:ext cx="4823288" cy="11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51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 title</a:t>
            </a:r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EB3F25-4103-A24F-B67E-DF461FB73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02143" y="4779036"/>
            <a:ext cx="971377" cy="16164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3DB5FB-4FF5-4B40-88E6-EEAA68F4DB08}"/>
              </a:ext>
            </a:extLst>
          </p:cNvPr>
          <p:cNvSpPr txBox="1">
            <a:spLocks/>
          </p:cNvSpPr>
          <p:nvPr userDrawn="1"/>
        </p:nvSpPr>
        <p:spPr>
          <a:xfrm>
            <a:off x="3090611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700" b="0" i="0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0962AF-7A1C-2F4D-82F4-71A16C603394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700" b="0" i="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97217-BE20-168E-9C60-B23CD1E90384}"/>
              </a:ext>
            </a:extLst>
          </p:cNvPr>
          <p:cNvSpPr txBox="1"/>
          <p:nvPr userDrawn="1"/>
        </p:nvSpPr>
        <p:spPr>
          <a:xfrm>
            <a:off x="326930" y="4802730"/>
            <a:ext cx="46305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800" b="0" i="0" dirty="0" err="1">
                <a:solidFill>
                  <a:schemeClr val="bg2"/>
                </a:solidFill>
              </a:rPr>
              <a:t>MannKind</a:t>
            </a:r>
            <a:r>
              <a:rPr lang="en-US" sz="800" b="0" i="0" dirty="0">
                <a:solidFill>
                  <a:schemeClr val="bg2"/>
                </a:solidFill>
              </a:rPr>
              <a:t> Corporation.</a:t>
            </a:r>
          </a:p>
        </p:txBody>
      </p:sp>
    </p:spTree>
    <p:extLst>
      <p:ext uri="{BB962C8B-B14F-4D97-AF65-F5344CB8AC3E}">
        <p14:creationId xmlns:p14="http://schemas.microsoft.com/office/powerpoint/2010/main" val="80962412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5F4A346-F115-DD41-AEE8-5C25B32A9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183" y="1824995"/>
            <a:ext cx="8490013" cy="2274625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  <a:lvl2pPr>
              <a:defRPr sz="1400" b="0" i="0"/>
            </a:lvl2pPr>
            <a:lvl3pPr>
              <a:defRPr sz="1400" b="0" i="0"/>
            </a:lvl3pPr>
            <a:lvl4pPr>
              <a:defRPr sz="1400" b="0" i="0"/>
            </a:lvl4pPr>
            <a:lvl5pPr>
              <a:defRPr sz="1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A4D3173-02DB-9E45-8F9F-5A8CBA1B7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75714" y="579317"/>
            <a:ext cx="8500481" cy="118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1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longer slide title here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A9371-F27B-434D-872A-C216EE10E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02143" y="4779036"/>
            <a:ext cx="971377" cy="161649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9A2165-EEA5-264F-8F84-9282D84368EC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bg2"/>
                </a:solidFill>
              </a:rPr>
              <a:t>MannKind</a:t>
            </a:r>
            <a:r>
              <a:rPr lang="en-US" sz="700" b="0" i="0" dirty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6012FA-8DE6-A54E-8E83-6E55AC7322AB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700" b="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7203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6B221-1C7D-904E-A12A-A671AB669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75714" y="579317"/>
            <a:ext cx="8500481" cy="118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100"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longer slide title here</a:t>
            </a:r>
            <a:endParaRPr lang="en-US" alt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5F4A346-F115-DD41-AEE8-5C25B32A9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183" y="1824995"/>
            <a:ext cx="4158107" cy="2274625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  <a:lvl2pPr>
              <a:defRPr sz="1400" b="0" i="0"/>
            </a:lvl2pPr>
            <a:lvl3pPr>
              <a:defRPr sz="1400" b="0" i="0"/>
            </a:lvl3pPr>
            <a:lvl4pPr>
              <a:defRPr sz="1400" b="0" i="0"/>
            </a:lvl4pPr>
            <a:lvl5pPr>
              <a:defRPr sz="1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505870-B074-4D4F-BE8C-CEE7EFDD8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3414" y="1824995"/>
            <a:ext cx="4158107" cy="2274625"/>
          </a:xfrm>
          <a:prstGeom prst="rect">
            <a:avLst/>
          </a:prstGeom>
        </p:spPr>
        <p:txBody>
          <a:bodyPr/>
          <a:lstStyle>
            <a:lvl1pPr>
              <a:defRPr sz="1400" b="0" i="0"/>
            </a:lvl1pPr>
            <a:lvl2pPr>
              <a:defRPr sz="1400" b="0" i="0"/>
            </a:lvl2pPr>
            <a:lvl3pPr>
              <a:defRPr sz="1400" b="0" i="0"/>
            </a:lvl3pPr>
            <a:lvl4pPr>
              <a:defRPr sz="1400" b="0" i="0"/>
            </a:lvl4pPr>
            <a:lvl5pPr>
              <a:defRPr sz="1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C13C7-C8DF-3A4E-A997-C19732A89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02143" y="4779036"/>
            <a:ext cx="971377" cy="16164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7080CA-1EB8-C64B-A25D-7F484748C5EC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bg2"/>
                </a:solidFill>
              </a:rPr>
              <a:t>MannKind</a:t>
            </a:r>
            <a:r>
              <a:rPr lang="en-US" sz="700" b="0" i="0" dirty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44348-E57C-874B-9553-7BF90C492D5D}"/>
              </a:ext>
            </a:extLst>
          </p:cNvPr>
          <p:cNvSpPr txBox="1">
            <a:spLocks/>
          </p:cNvSpPr>
          <p:nvPr userDrawn="1"/>
        </p:nvSpPr>
        <p:spPr>
          <a:xfrm>
            <a:off x="3090611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700" b="0" i="0" dirty="0">
              <a:solidFill>
                <a:schemeClr val="bg2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BFDCBE-BDE5-7042-A4B2-F80B2C433A6B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bg2"/>
                </a:solidFill>
              </a:rPr>
              <a:pPr algn="l">
                <a:defRPr/>
              </a:pPr>
              <a:t>‹#›</a:t>
            </a:fld>
            <a:endParaRPr lang="en-US" altLang="en-US" sz="700" b="0" i="0" dirty="0">
              <a:solidFill>
                <a:schemeClr val="bg2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043B7B3-D2C2-F146-B4D6-072FEDD57C76}"/>
              </a:ext>
            </a:extLst>
          </p:cNvPr>
          <p:cNvSpPr txBox="1">
            <a:spLocks/>
          </p:cNvSpPr>
          <p:nvPr userDrawn="1"/>
        </p:nvSpPr>
        <p:spPr>
          <a:xfrm>
            <a:off x="3165031" y="4840943"/>
            <a:ext cx="901670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700" b="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3038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EBEC1F9-8880-494F-BBF9-C0EE016BB5A1}"/>
              </a:ext>
            </a:extLst>
          </p:cNvPr>
          <p:cNvSpPr txBox="1">
            <a:spLocks/>
          </p:cNvSpPr>
          <p:nvPr userDrawn="1"/>
        </p:nvSpPr>
        <p:spPr>
          <a:xfrm>
            <a:off x="494539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bg2"/>
                </a:solidFill>
              </a:rPr>
              <a:t>© Copyright 2024. All rights reserved. </a:t>
            </a:r>
            <a:r>
              <a:rPr lang="en-US" sz="700" b="0" i="0" dirty="0" err="1">
                <a:solidFill>
                  <a:schemeClr val="bg2"/>
                </a:solidFill>
              </a:rPr>
              <a:t>MannKind</a:t>
            </a:r>
            <a:r>
              <a:rPr lang="en-US" sz="700" b="0" i="0" dirty="0">
                <a:solidFill>
                  <a:schemeClr val="bg2"/>
                </a:solidFill>
              </a:rPr>
              <a:t> Corporation.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DFB712-30E9-0F47-8110-A723D6692E77}"/>
              </a:ext>
            </a:extLst>
          </p:cNvPr>
          <p:cNvSpPr txBox="1">
            <a:spLocks/>
          </p:cNvSpPr>
          <p:nvPr userDrawn="1"/>
        </p:nvSpPr>
        <p:spPr>
          <a:xfrm>
            <a:off x="3109529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b="0" i="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F18DA2D-4D05-2A4E-8AF1-4218D383D845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7621F-41E6-4092-A0AB-B7ECA69FC892}" type="slidenum">
              <a:rPr lang="en-US" altLang="en-US" sz="700" b="0" i="0" smtClean="0">
                <a:solidFill>
                  <a:schemeClr val="bg2"/>
                </a:solidFill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dirty="0">
              <a:solidFill>
                <a:schemeClr val="bg2"/>
              </a:solidFill>
            </a:endParaRPr>
          </a:p>
          <a:p>
            <a:pPr algn="l">
              <a:defRPr/>
            </a:pPr>
            <a:endParaRPr lang="en-US" altLang="en-US" sz="700" b="0" i="0" dirty="0">
              <a:solidFill>
                <a:schemeClr val="tx1"/>
              </a:solidFill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605771C-C71F-5944-BBF7-663AEA0D9293}"/>
              </a:ext>
            </a:extLst>
          </p:cNvPr>
          <p:cNvSpPr txBox="1">
            <a:spLocks/>
          </p:cNvSpPr>
          <p:nvPr userDrawn="1"/>
        </p:nvSpPr>
        <p:spPr>
          <a:xfrm>
            <a:off x="3183949" y="4840943"/>
            <a:ext cx="901670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4B935B5-7CC6-B24A-9838-86DC47448F60}" type="datetime3">
              <a:rPr lang="en-US" altLang="en-US" sz="700" b="0" i="0" smtClean="0">
                <a:solidFill>
                  <a:schemeClr val="tx1"/>
                </a:solidFill>
              </a:rPr>
              <a:t>26 February 2024</a:t>
            </a:fld>
            <a:endParaRPr lang="en-US" altLang="en-US" sz="700" b="0" i="0" dirty="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18F406-4B70-444E-B1D6-C76A08F8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75714" y="204620"/>
            <a:ext cx="8597806" cy="45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32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1D770A-E65C-BA4F-B45B-529AC3DC2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02143" y="4779036"/>
            <a:ext cx="971377" cy="1616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02697D-486C-C040-8511-F27CE27AA9F5}"/>
              </a:ext>
            </a:extLst>
          </p:cNvPr>
          <p:cNvSpPr txBox="1">
            <a:spLocks/>
          </p:cNvSpPr>
          <p:nvPr userDrawn="1"/>
        </p:nvSpPr>
        <p:spPr>
          <a:xfrm>
            <a:off x="3090611" y="4840943"/>
            <a:ext cx="10432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700" b="0" i="0" dirty="0">
              <a:solidFill>
                <a:schemeClr val="bg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171A5-0652-2F4A-9D91-F6EBF49009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5750" y="717550"/>
            <a:ext cx="8597806" cy="3843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82413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8738" y="1043514"/>
            <a:ext cx="7423390" cy="63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8739" y="1772956"/>
            <a:ext cx="4456824" cy="22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49" r:id="rId3"/>
    <p:sldLayoutId id="2147483659" r:id="rId4"/>
    <p:sldLayoutId id="2147483657" r:id="rId5"/>
    <p:sldLayoutId id="2147483660" r:id="rId6"/>
    <p:sldLayoutId id="2147483653" r:id="rId7"/>
    <p:sldLayoutId id="2147483661" r:id="rId8"/>
    <p:sldLayoutId id="2147483668" r:id="rId9"/>
    <p:sldLayoutId id="2147483664" r:id="rId10"/>
    <p:sldLayoutId id="2147483667" r:id="rId11"/>
    <p:sldLayoutId id="2147483665" r:id="rId12"/>
    <p:sldLayoutId id="2147483662" r:id="rId13"/>
  </p:sldLayoutIdLst>
  <p:transition spd="slow">
    <p:fade thruBlk="1"/>
  </p:transition>
  <p:hf hdr="0"/>
  <p:txStyles>
    <p:titleStyle>
      <a:lvl1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100" b="0" i="0" kern="1200" spc="-100">
          <a:solidFill>
            <a:srgbClr val="BD1A8D"/>
          </a:solidFill>
          <a:latin typeface="Century Gothic" panose="020B0502020202020204" pitchFamily="34" charset="0"/>
          <a:ea typeface="MS PGothic" pitchFamily="34" charset="-128"/>
          <a:cs typeface="Calibri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9pPr>
    </p:titleStyle>
    <p:bodyStyle>
      <a:lvl1pPr marL="256032" indent="-256032" algn="l" defTabSz="457200" rtl="0" eaLnBrk="1" fontAlgn="base" hangingPunct="1"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400" b="0" i="0" kern="1200">
          <a:solidFill>
            <a:srgbClr val="787878"/>
          </a:solidFill>
          <a:latin typeface="Century Gothic" panose="020B0502020202020204" pitchFamily="34" charset="0"/>
          <a:ea typeface="MS PGothic" pitchFamily="34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81EE49-B97B-6042-A0C6-02C95143FF87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dirty="0">
                <a:solidFill>
                  <a:srgbClr val="BD1A8D"/>
                </a:solidFill>
              </a:rPr>
              <a:t>© Copyright 2024. All rights reserved. MannKind Corporation.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ABB9CD-132B-B84E-AA3A-3E90DA1FE868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smtClean="0">
                <a:solidFill>
                  <a:srgbClr val="BD1A8D"/>
                </a:solidFill>
              </a:rPr>
              <a:pPr algn="l">
                <a:defRPr/>
              </a:pPr>
              <a:t>‹#›</a:t>
            </a:fld>
            <a:endParaRPr lang="en-US" altLang="en-US" sz="700" dirty="0">
              <a:solidFill>
                <a:srgbClr val="BD1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3974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B587C"/>
          </a:solidFill>
          <a:latin typeface="+mj-lt"/>
          <a:ea typeface="ＭＳ Ｐゴシック" charset="-128"/>
          <a:cs typeface="PT Sans"/>
        </a:defRPr>
      </a:lvl1pPr>
      <a:lvl2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2pPr>
      <a:lvl3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3pPr>
      <a:lvl4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4pPr>
      <a:lvl5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100000"/>
        <a:buFont typeface="Arial" panose="020B0604020202020204" pitchFamily="34" charset="0"/>
        <a:buChar char="•"/>
        <a:defRPr>
          <a:solidFill>
            <a:srgbClr val="0B587C"/>
          </a:solidFill>
          <a:latin typeface="+mn-lt"/>
          <a:ea typeface="ＭＳ Ｐゴシック" charset="-128"/>
          <a:cs typeface="PT Sans"/>
        </a:defRPr>
      </a:lvl1pPr>
      <a:lvl2pPr marL="428625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75000"/>
        <a:buFont typeface="Lucida Sans Unicode" panose="020B0602030504020204" pitchFamily="34" charset="0"/>
        <a:buChar char="▶"/>
        <a:defRPr sz="1200">
          <a:solidFill>
            <a:srgbClr val="0B587C"/>
          </a:solidFill>
          <a:latin typeface="+mn-lt"/>
          <a:ea typeface="ＭＳ Ｐゴシック" charset="-128"/>
          <a:cs typeface="PT Sans"/>
        </a:defRPr>
      </a:lvl2pPr>
      <a:lvl3pPr marL="685800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80000"/>
        <a:buFont typeface="Courier New" panose="02070309020205020404" pitchFamily="49" charset="0"/>
        <a:buChar char="o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3pPr>
      <a:lvl4pPr marL="900113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Font typeface="Arial" panose="020B0604020202020204" pitchFamily="34" charset="0"/>
        <a:buChar char="–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4pPr>
      <a:lvl5pPr marL="1200150" indent="-214313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Char char="»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81EE49-B97B-6042-A0C6-02C95143FF87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dirty="0">
                <a:solidFill>
                  <a:srgbClr val="BD1A8D"/>
                </a:solidFill>
              </a:rPr>
              <a:t>© Copyright 2024. All rights reserved. </a:t>
            </a:r>
            <a:r>
              <a:rPr lang="en-US" sz="700" dirty="0" err="1">
                <a:solidFill>
                  <a:srgbClr val="BD1A8D"/>
                </a:solidFill>
              </a:rPr>
              <a:t>MannKind</a:t>
            </a:r>
            <a:r>
              <a:rPr lang="en-US" sz="700" dirty="0">
                <a:solidFill>
                  <a:srgbClr val="BD1A8D"/>
                </a:solidFill>
              </a:rPr>
              <a:t> Corporation.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ABB9CD-132B-B84E-AA3A-3E90DA1FE868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smtClean="0">
                <a:solidFill>
                  <a:srgbClr val="BD1A8D"/>
                </a:solidFill>
              </a:rPr>
              <a:pPr algn="l">
                <a:defRPr/>
              </a:pPr>
              <a:t>‹#›</a:t>
            </a:fld>
            <a:endParaRPr lang="en-US" altLang="en-US" sz="700" dirty="0">
              <a:solidFill>
                <a:srgbClr val="BD1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17723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B587C"/>
          </a:solidFill>
          <a:latin typeface="+mj-lt"/>
          <a:ea typeface="ＭＳ Ｐゴシック" charset="-128"/>
          <a:cs typeface="PT Sans"/>
        </a:defRPr>
      </a:lvl1pPr>
      <a:lvl2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2pPr>
      <a:lvl3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3pPr>
      <a:lvl4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4pPr>
      <a:lvl5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100000"/>
        <a:buFont typeface="Arial" panose="020B0604020202020204" pitchFamily="34" charset="0"/>
        <a:buChar char="•"/>
        <a:defRPr>
          <a:solidFill>
            <a:srgbClr val="0B587C"/>
          </a:solidFill>
          <a:latin typeface="+mn-lt"/>
          <a:ea typeface="ＭＳ Ｐゴシック" charset="-128"/>
          <a:cs typeface="PT Sans"/>
        </a:defRPr>
      </a:lvl1pPr>
      <a:lvl2pPr marL="428625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75000"/>
        <a:buFont typeface="Lucida Sans Unicode" panose="020B0602030504020204" pitchFamily="34" charset="0"/>
        <a:buChar char="▶"/>
        <a:defRPr sz="1200">
          <a:solidFill>
            <a:srgbClr val="0B587C"/>
          </a:solidFill>
          <a:latin typeface="+mn-lt"/>
          <a:ea typeface="ＭＳ Ｐゴシック" charset="-128"/>
          <a:cs typeface="PT Sans"/>
        </a:defRPr>
      </a:lvl2pPr>
      <a:lvl3pPr marL="685800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80000"/>
        <a:buFont typeface="Courier New" panose="02070309020205020404" pitchFamily="49" charset="0"/>
        <a:buChar char="o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3pPr>
      <a:lvl4pPr marL="900113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Font typeface="Arial" panose="020B0604020202020204" pitchFamily="34" charset="0"/>
        <a:buChar char="–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4pPr>
      <a:lvl5pPr marL="1200150" indent="-214313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Char char="»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81EE49-B97B-6042-A0C6-02C95143FF87}"/>
              </a:ext>
            </a:extLst>
          </p:cNvPr>
          <p:cNvSpPr txBox="1">
            <a:spLocks/>
          </p:cNvSpPr>
          <p:nvPr userDrawn="1"/>
        </p:nvSpPr>
        <p:spPr>
          <a:xfrm>
            <a:off x="475621" y="4840943"/>
            <a:ext cx="4318971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700" dirty="0">
                <a:solidFill>
                  <a:srgbClr val="BD1A8D"/>
                </a:solidFill>
              </a:rPr>
              <a:t>© Copyright 2020. All rights reserved. </a:t>
            </a:r>
            <a:r>
              <a:rPr lang="en-US" sz="700" dirty="0" err="1">
                <a:solidFill>
                  <a:srgbClr val="BD1A8D"/>
                </a:solidFill>
              </a:rPr>
              <a:t>MannKind</a:t>
            </a:r>
            <a:r>
              <a:rPr lang="en-US" sz="700" dirty="0">
                <a:solidFill>
                  <a:srgbClr val="BD1A8D"/>
                </a:solidFill>
              </a:rPr>
              <a:t> Corporation.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ABB9CD-132B-B84E-AA3A-3E90DA1FE868}"/>
              </a:ext>
            </a:extLst>
          </p:cNvPr>
          <p:cNvSpPr txBox="1">
            <a:spLocks/>
          </p:cNvSpPr>
          <p:nvPr userDrawn="1"/>
        </p:nvSpPr>
        <p:spPr>
          <a:xfrm>
            <a:off x="268738" y="4840943"/>
            <a:ext cx="618067" cy="2746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BD1A8D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fld id="{2F17621F-41E6-4092-A0AB-B7ECA69FC892}" type="slidenum">
              <a:rPr lang="en-US" altLang="en-US" sz="700" smtClean="0">
                <a:solidFill>
                  <a:srgbClr val="BD1A8D"/>
                </a:solidFill>
              </a:rPr>
              <a:pPr algn="l">
                <a:defRPr/>
              </a:pPr>
              <a:t>‹#›</a:t>
            </a:fld>
            <a:endParaRPr lang="en-US" altLang="en-US" sz="700" dirty="0">
              <a:solidFill>
                <a:srgbClr val="BD1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61101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B587C"/>
          </a:solidFill>
          <a:latin typeface="+mj-lt"/>
          <a:ea typeface="ＭＳ Ｐゴシック" charset="-128"/>
          <a:cs typeface="PT Sans"/>
        </a:defRPr>
      </a:lvl1pPr>
      <a:lvl2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2pPr>
      <a:lvl3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3pPr>
      <a:lvl4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4pPr>
      <a:lvl5pPr algn="l" rtl="0" eaLnBrk="0" fontAlgn="base" hangingPunct="0">
        <a:lnSpc>
          <a:spcPts val="1904"/>
        </a:lnSpc>
        <a:spcBef>
          <a:spcPct val="0"/>
        </a:spcBef>
        <a:spcAft>
          <a:spcPct val="0"/>
        </a:spcAft>
        <a:defRPr sz="1650">
          <a:solidFill>
            <a:srgbClr val="0074AB"/>
          </a:solidFill>
          <a:latin typeface="Calibri" charset="0"/>
          <a:ea typeface="ＭＳ Ｐゴシック" charset="-128"/>
          <a:cs typeface="PT Sans" pitchFamily="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5A9E0C"/>
          </a:solidFill>
          <a:latin typeface="Arial" charset="0"/>
          <a:ea typeface="Osaka" pitchFamily="-76" charset="-128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100000"/>
        <a:buFont typeface="Arial" panose="020B0604020202020204" pitchFamily="34" charset="0"/>
        <a:buChar char="•"/>
        <a:defRPr>
          <a:solidFill>
            <a:srgbClr val="0B587C"/>
          </a:solidFill>
          <a:latin typeface="+mn-lt"/>
          <a:ea typeface="ＭＳ Ｐゴシック" charset="-128"/>
          <a:cs typeface="PT Sans"/>
        </a:defRPr>
      </a:lvl1pPr>
      <a:lvl2pPr marL="428625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75000"/>
        <a:buFont typeface="Lucida Sans Unicode" panose="020B0602030504020204" pitchFamily="34" charset="0"/>
        <a:buChar char="▶"/>
        <a:defRPr sz="1200">
          <a:solidFill>
            <a:srgbClr val="0B587C"/>
          </a:solidFill>
          <a:latin typeface="+mn-lt"/>
          <a:ea typeface="ＭＳ Ｐゴシック" charset="-128"/>
          <a:cs typeface="PT Sans"/>
        </a:defRPr>
      </a:lvl2pPr>
      <a:lvl3pPr marL="685800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SzPct val="80000"/>
        <a:buFont typeface="Courier New" panose="02070309020205020404" pitchFamily="49" charset="0"/>
        <a:buChar char="o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3pPr>
      <a:lvl4pPr marL="900113" indent="-171450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Font typeface="Arial" panose="020B0604020202020204" pitchFamily="34" charset="0"/>
        <a:buChar char="–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4pPr>
      <a:lvl5pPr marL="1200150" indent="-214313" algn="l" rtl="0" eaLnBrk="0" fontAlgn="base" hangingPunct="0">
        <a:spcBef>
          <a:spcPct val="20000"/>
        </a:spcBef>
        <a:spcAft>
          <a:spcPct val="0"/>
        </a:spcAft>
        <a:buClr>
          <a:srgbClr val="0B587C"/>
        </a:buClr>
        <a:buChar char="»"/>
        <a:defRPr sz="1200">
          <a:solidFill>
            <a:srgbClr val="0B587C"/>
          </a:solidFill>
          <a:latin typeface="PT Sans"/>
          <a:ea typeface="ＭＳ Ｐゴシック" charset="-128"/>
          <a:cs typeface="PT San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7E25-C674-3745-6594-912F15B9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1385292"/>
            <a:ext cx="79724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4DF9-DAEC-F283-848F-16438F855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0EC6-5648-844A-8827-911B0095903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390A06B-2D1F-A145-446B-BF26805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72653"/>
            <a:ext cx="7972425" cy="927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227A9A-BF27-C878-C29C-004A9358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9396F-CFCA-FDCB-4DCE-DD40BD52D5F3}"/>
              </a:ext>
            </a:extLst>
          </p:cNvPr>
          <p:cNvSpPr txBox="1"/>
          <p:nvPr userDrawn="1"/>
        </p:nvSpPr>
        <p:spPr>
          <a:xfrm>
            <a:off x="6333565" y="4878916"/>
            <a:ext cx="235323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chemeClr val="bg1">
                    <a:lumMod val="65000"/>
                  </a:schemeClr>
                </a:solidFill>
              </a:rPr>
              <a:t>Photos provided by </a:t>
            </a:r>
            <a:r>
              <a:rPr lang="en-US" sz="750" dirty="0" err="1">
                <a:solidFill>
                  <a:schemeClr val="bg1">
                    <a:lumMod val="65000"/>
                  </a:schemeClr>
                </a:solidFill>
              </a:rPr>
              <a:t>Pexels</a:t>
            </a:r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5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2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450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2934" userDrawn="1">
          <p15:clr>
            <a:srgbClr val="F26B43"/>
          </p15:clr>
        </p15:guide>
        <p15:guide id="6" orient="horz" pos="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6" y="326698"/>
            <a:ext cx="8597806" cy="473751"/>
          </a:xfrm>
        </p:spPr>
        <p:txBody>
          <a:bodyPr>
            <a:normAutofit/>
          </a:bodyPr>
          <a:lstStyle/>
          <a:p>
            <a:r>
              <a:rPr lang="en-US" sz="3000" dirty="0"/>
              <a:t>MNKD Products &amp; Pipeline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5"/>
          </p:nvPr>
        </p:nvGraphicFramePr>
        <p:xfrm>
          <a:off x="364512" y="857184"/>
          <a:ext cx="8604913" cy="368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391">
                  <a:extLst>
                    <a:ext uri="{9D8B030D-6E8A-4147-A177-3AD203B41FA5}">
                      <a16:colId xmlns:a16="http://schemas.microsoft.com/office/drawing/2014/main" val="214087411"/>
                    </a:ext>
                  </a:extLst>
                </a:gridCol>
                <a:gridCol w="1408137">
                  <a:extLst>
                    <a:ext uri="{9D8B030D-6E8A-4147-A177-3AD203B41FA5}">
                      <a16:colId xmlns:a16="http://schemas.microsoft.com/office/drawing/2014/main" val="2560910958"/>
                    </a:ext>
                  </a:extLst>
                </a:gridCol>
                <a:gridCol w="807041">
                  <a:extLst>
                    <a:ext uri="{9D8B030D-6E8A-4147-A177-3AD203B41FA5}">
                      <a16:colId xmlns:a16="http://schemas.microsoft.com/office/drawing/2014/main" val="910025520"/>
                    </a:ext>
                  </a:extLst>
                </a:gridCol>
                <a:gridCol w="766689">
                  <a:extLst>
                    <a:ext uri="{9D8B030D-6E8A-4147-A177-3AD203B41FA5}">
                      <a16:colId xmlns:a16="http://schemas.microsoft.com/office/drawing/2014/main" val="1644184523"/>
                    </a:ext>
                  </a:extLst>
                </a:gridCol>
                <a:gridCol w="798789">
                  <a:extLst>
                    <a:ext uri="{9D8B030D-6E8A-4147-A177-3AD203B41FA5}">
                      <a16:colId xmlns:a16="http://schemas.microsoft.com/office/drawing/2014/main" val="33931454"/>
                    </a:ext>
                  </a:extLst>
                </a:gridCol>
                <a:gridCol w="855645">
                  <a:extLst>
                    <a:ext uri="{9D8B030D-6E8A-4147-A177-3AD203B41FA5}">
                      <a16:colId xmlns:a16="http://schemas.microsoft.com/office/drawing/2014/main" val="3748688901"/>
                    </a:ext>
                  </a:extLst>
                </a:gridCol>
                <a:gridCol w="884221">
                  <a:extLst>
                    <a:ext uri="{9D8B030D-6E8A-4147-A177-3AD203B41FA5}">
                      <a16:colId xmlns:a16="http://schemas.microsoft.com/office/drawing/2014/main" val="2637110112"/>
                    </a:ext>
                  </a:extLst>
                </a:gridCol>
              </a:tblGrid>
              <a:tr h="3907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Product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(Collaboration and/or details)</a:t>
                      </a:r>
                      <a:endParaRPr lang="en-US" sz="1000" i="1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Targeted Indication(s)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Pre-IND / Formulation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Phase 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Phase 2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Phase3 /</a:t>
                      </a:r>
                    </a:p>
                    <a:p>
                      <a:pPr algn="ctr"/>
                      <a:r>
                        <a:rPr lang="en-US" sz="850" dirty="0"/>
                        <a:t>Pivotal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Marketed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10255"/>
                  </a:ext>
                </a:extLst>
              </a:tr>
              <a:tr h="357604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rgbClr val="2C2C2C"/>
                          </a:solidFill>
                        </a:rPr>
                        <a:t>Afrezza</a:t>
                      </a:r>
                      <a:r>
                        <a:rPr lang="en-US" sz="900" b="1" baseline="30000" dirty="0">
                          <a:solidFill>
                            <a:srgbClr val="2C2C2C"/>
                          </a:solidFill>
                        </a:rPr>
                        <a:t>®</a:t>
                      </a:r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 (insulin human) Inhalation Powder – </a:t>
                      </a:r>
                      <a:r>
                        <a:rPr lang="en-US" sz="900" b="1" u="sng" dirty="0">
                          <a:solidFill>
                            <a:srgbClr val="2C2C2C"/>
                          </a:solidFill>
                        </a:rPr>
                        <a:t>USA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T1 and T</a:t>
                      </a:r>
                      <a:r>
                        <a:rPr lang="en-US" sz="600" b="1" baseline="0" dirty="0">
                          <a:solidFill>
                            <a:srgbClr val="2C2C2C"/>
                          </a:solidFill>
                        </a:rPr>
                        <a:t>2 diabetes mellitus (adults)</a:t>
                      </a:r>
                      <a:endParaRPr lang="en-US" sz="800" b="1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14010"/>
                  </a:ext>
                </a:extLst>
              </a:tr>
              <a:tr h="459438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rgbClr val="2C2C2C"/>
                          </a:solidFill>
                        </a:rPr>
                        <a:t>Afrezza</a:t>
                      </a:r>
                      <a:r>
                        <a:rPr lang="en-US" sz="900" b="1" strike="noStrike" baseline="30000" dirty="0">
                          <a:solidFill>
                            <a:srgbClr val="2C2C2C"/>
                          </a:solidFill>
                        </a:rPr>
                        <a:t>®</a:t>
                      </a:r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 (insulin human) Inhalation Powder – </a:t>
                      </a:r>
                      <a:r>
                        <a:rPr lang="en-US" sz="900" b="1" u="sng" dirty="0">
                          <a:solidFill>
                            <a:srgbClr val="2C2C2C"/>
                          </a:solidFill>
                        </a:rPr>
                        <a:t>INT’L</a:t>
                      </a:r>
                    </a:p>
                    <a:p>
                      <a:r>
                        <a:rPr lang="en-US" sz="700" i="1" dirty="0">
                          <a:solidFill>
                            <a:srgbClr val="2C2C2C"/>
                          </a:solidFill>
                        </a:rPr>
                        <a:t>Brazil (</a:t>
                      </a:r>
                      <a:r>
                        <a:rPr lang="en-US" sz="700" i="1" dirty="0" err="1">
                          <a:solidFill>
                            <a:srgbClr val="2C2C2C"/>
                          </a:solidFill>
                        </a:rPr>
                        <a:t>Biomm</a:t>
                      </a:r>
                      <a:r>
                        <a:rPr lang="en-US" sz="700" i="1" dirty="0">
                          <a:solidFill>
                            <a:srgbClr val="2C2C2C"/>
                          </a:solidFill>
                        </a:rPr>
                        <a:t>); India (</a:t>
                      </a:r>
                      <a:r>
                        <a:rPr lang="en-US" sz="700" i="1" baseline="0" dirty="0" err="1">
                          <a:solidFill>
                            <a:srgbClr val="2C2C2C"/>
                          </a:solidFill>
                        </a:rPr>
                        <a:t>Cipla</a:t>
                      </a:r>
                      <a:r>
                        <a:rPr lang="en-US" sz="700" i="1" baseline="0" dirty="0">
                          <a:solidFill>
                            <a:srgbClr val="2C2C2C"/>
                          </a:solidFill>
                        </a:rPr>
                        <a:t>)</a:t>
                      </a:r>
                      <a:endParaRPr lang="en-US" sz="700" i="1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T1 and</a:t>
                      </a:r>
                      <a:r>
                        <a:rPr lang="en-US" sz="600" b="1" baseline="0" dirty="0">
                          <a:solidFill>
                            <a:srgbClr val="2C2C2C"/>
                          </a:solidFill>
                        </a:rPr>
                        <a:t> T2 diabetes mellitus (adults)</a:t>
                      </a:r>
                      <a:endParaRPr lang="en-US" sz="800" b="1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38524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Pediatric </a:t>
                      </a:r>
                      <a:r>
                        <a:rPr lang="en-US" sz="900" b="1" dirty="0" err="1">
                          <a:solidFill>
                            <a:srgbClr val="2C2C2C"/>
                          </a:solidFill>
                        </a:rPr>
                        <a:t>Afrezza</a:t>
                      </a:r>
                      <a:r>
                        <a:rPr lang="en-US" sz="900" b="1" baseline="30000" dirty="0">
                          <a:solidFill>
                            <a:srgbClr val="2C2C2C"/>
                          </a:solidFill>
                        </a:rPr>
                        <a:t>®</a:t>
                      </a:r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 (insulin human) Inhalation Powder</a:t>
                      </a:r>
                    </a:p>
                    <a:p>
                      <a:r>
                        <a:rPr lang="en-US" sz="700" i="1" dirty="0">
                          <a:solidFill>
                            <a:srgbClr val="2C2C2C"/>
                          </a:solidFill>
                        </a:rPr>
                        <a:t>Indication Expansion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T1</a:t>
                      </a:r>
                      <a:r>
                        <a:rPr lang="en-US" sz="600" b="1" baseline="0" dirty="0">
                          <a:solidFill>
                            <a:srgbClr val="2C2C2C"/>
                          </a:solidFill>
                        </a:rPr>
                        <a:t> and T2 diabetes mellitus (pediatrics)</a:t>
                      </a:r>
                      <a:endParaRPr lang="en-US" sz="800" b="1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4697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2C2C2C"/>
                          </a:solidFill>
                        </a:rPr>
                        <a:t>V-Go</a:t>
                      </a:r>
                      <a:r>
                        <a:rPr lang="en-US" sz="900" b="1" baseline="30000" dirty="0">
                          <a:solidFill>
                            <a:srgbClr val="2C2C2C"/>
                          </a:solidFill>
                        </a:rPr>
                        <a:t>®</a:t>
                      </a:r>
                      <a:r>
                        <a:rPr lang="en-US" sz="900" b="1" i="0" dirty="0">
                          <a:solidFill>
                            <a:srgbClr val="2C2C2C"/>
                          </a:solidFill>
                        </a:rPr>
                        <a:t> (once-daily wearable insulin delivery device)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management of diabetes </a:t>
                      </a:r>
                      <a:r>
                        <a:rPr lang="en-US" sz="600" b="1" baseline="0" dirty="0">
                          <a:solidFill>
                            <a:srgbClr val="2C2C2C"/>
                          </a:solidFill>
                        </a:rPr>
                        <a:t>mellitus in persons requiring insulin (adults)</a:t>
                      </a:r>
                      <a:endParaRPr lang="en-US" sz="800" b="1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538701"/>
                  </a:ext>
                </a:extLst>
              </a:tr>
              <a:tr h="450916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Tyvaso</a:t>
                      </a:r>
                      <a:r>
                        <a:rPr lang="en-US" sz="900" b="1" baseline="0" dirty="0">
                          <a:solidFill>
                            <a:srgbClr val="2C2C2C"/>
                          </a:solidFill>
                        </a:rPr>
                        <a:t> DPI</a:t>
                      </a:r>
                      <a:r>
                        <a:rPr lang="en-US" sz="900" b="1" baseline="30000" dirty="0">
                          <a:solidFill>
                            <a:srgbClr val="2C2C2C"/>
                          </a:solidFill>
                        </a:rPr>
                        <a:t>®</a:t>
                      </a:r>
                      <a:endParaRPr lang="en-US" sz="900" b="1" dirty="0">
                        <a:solidFill>
                          <a:srgbClr val="2C2C2C"/>
                        </a:solidFill>
                      </a:endParaRPr>
                    </a:p>
                    <a:p>
                      <a:r>
                        <a:rPr lang="en-US" sz="700" i="1" dirty="0">
                          <a:solidFill>
                            <a:srgbClr val="2C2C2C"/>
                          </a:solidFill>
                        </a:rPr>
                        <a:t>(Collaboration with United Therapeutics)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pulmonary arterial hypertension / pulmonary hypertension associated with interstitial lung disease</a:t>
                      </a:r>
                      <a:endParaRPr lang="en-US" sz="800" b="1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13530"/>
                  </a:ext>
                </a:extLst>
              </a:tr>
              <a:tr h="30452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MNKD-10</a:t>
                      </a:r>
                      <a:r>
                        <a:rPr lang="en-US" sz="900" b="1" baseline="0" dirty="0">
                          <a:solidFill>
                            <a:srgbClr val="2C2C2C"/>
                          </a:solidFill>
                        </a:rPr>
                        <a:t>1 (clofazimine inhalation suspension)</a:t>
                      </a:r>
                      <a:endParaRPr lang="en-US" sz="900" b="0" i="1" baseline="0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nontuberculous mycobacterial lung disease</a:t>
                      </a:r>
                      <a:endParaRPr lang="en-US" sz="800" b="1" dirty="0">
                        <a:solidFill>
                          <a:srgbClr val="2C2C2C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44016"/>
                  </a:ext>
                </a:extLst>
              </a:tr>
              <a:tr h="3045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MNKD-20</a:t>
                      </a:r>
                      <a:r>
                        <a:rPr lang="en-US" sz="900" b="1" baseline="0" dirty="0">
                          <a:solidFill>
                            <a:srgbClr val="2C2C2C"/>
                          </a:solidFill>
                        </a:rPr>
                        <a:t>1 (</a:t>
                      </a:r>
                      <a:r>
                        <a:rPr lang="en-US" sz="900" b="1" baseline="0" dirty="0" err="1">
                          <a:solidFill>
                            <a:srgbClr val="2C2C2C"/>
                          </a:solidFill>
                        </a:rPr>
                        <a:t>nintedanib</a:t>
                      </a:r>
                      <a:r>
                        <a:rPr lang="en-US" sz="900" b="1" baseline="0" dirty="0">
                          <a:solidFill>
                            <a:srgbClr val="2C2C2C"/>
                          </a:solidFill>
                        </a:rPr>
                        <a:t> DPI)</a:t>
                      </a:r>
                      <a:endParaRPr lang="en-US" sz="800" b="0" i="1" baseline="0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idiopathic pulmonary fibrosis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84794"/>
                  </a:ext>
                </a:extLst>
              </a:tr>
              <a:tr h="30452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MNKD-301 (</a:t>
                      </a:r>
                      <a:r>
                        <a:rPr lang="en-US" sz="900" b="1" dirty="0" err="1">
                          <a:solidFill>
                            <a:srgbClr val="2C2C2C"/>
                          </a:solidFill>
                        </a:rPr>
                        <a:t>dornase</a:t>
                      </a:r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2C2C2C"/>
                          </a:solidFill>
                        </a:rPr>
                        <a:t>alfa</a:t>
                      </a:r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)</a:t>
                      </a:r>
                      <a:endParaRPr lang="en-US" sz="900" b="0" i="1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cystic fibrosis</a:t>
                      </a:r>
                      <a:endParaRPr lang="en-US" sz="1000" b="1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18447"/>
                  </a:ext>
                </a:extLst>
              </a:tr>
              <a:tr h="3306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2C2C2C"/>
                          </a:solidFill>
                        </a:rPr>
                        <a:t>MNKD-50</a:t>
                      </a:r>
                      <a:r>
                        <a:rPr lang="en-US" sz="900" b="1" baseline="0" dirty="0">
                          <a:solidFill>
                            <a:srgbClr val="2C2C2C"/>
                          </a:solidFill>
                        </a:rPr>
                        <a:t>1 (</a:t>
                      </a:r>
                      <a:r>
                        <a:rPr lang="en-US" sz="900" b="1" kern="1200" dirty="0">
                          <a:solidFill>
                            <a:srgbClr val="2C2C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TGF-β)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00" b="0" i="1" baseline="0" dirty="0">
                        <a:solidFill>
                          <a:srgbClr val="2C2C2C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1" baseline="0" dirty="0">
                          <a:solidFill>
                            <a:srgbClr val="2C2C2C"/>
                          </a:solidFill>
                        </a:rPr>
                        <a:t>(Collaboration with </a:t>
                      </a:r>
                      <a:r>
                        <a:rPr lang="en-US" sz="700" b="0" i="1" baseline="0" dirty="0" err="1">
                          <a:solidFill>
                            <a:srgbClr val="2C2C2C"/>
                          </a:solidFill>
                        </a:rPr>
                        <a:t>Thirona</a:t>
                      </a:r>
                      <a:r>
                        <a:rPr lang="en-US" sz="700" b="0" i="1" baseline="0" dirty="0">
                          <a:solidFill>
                            <a:srgbClr val="2C2C2C"/>
                          </a:solidFill>
                        </a:rPr>
                        <a:t> Bio)</a:t>
                      </a:r>
                      <a:endParaRPr lang="en-US" sz="800" b="1" i="1" baseline="-25000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>
                          <a:solidFill>
                            <a:srgbClr val="2C2C2C"/>
                          </a:solidFill>
                        </a:rPr>
                        <a:t>idiopathic </a:t>
                      </a:r>
                      <a:r>
                        <a:rPr lang="en-US" sz="600" b="1" dirty="0">
                          <a:solidFill>
                            <a:srgbClr val="2C2C2C"/>
                          </a:solidFill>
                        </a:rPr>
                        <a:t>pulmonary fibrosis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8899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67567" y="1833139"/>
            <a:ext cx="1565837" cy="276999"/>
          </a:xfrm>
          <a:prstGeom prst="rect">
            <a:avLst/>
          </a:prstGeom>
          <a:noFill/>
        </p:spPr>
        <p:txBody>
          <a:bodyPr wrap="square" lIns="0" tIns="0" bIns="91440" rtlCol="0" anchor="ctr">
            <a:spAutoFit/>
          </a:bodyPr>
          <a:lstStyle/>
          <a:p>
            <a:pPr algn="ctr" defTabSz="4571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entury Gothic" panose="020F0302020204030204"/>
                <a:ea typeface="+mn-ea"/>
              </a:rPr>
              <a:t>Endocrine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606642" y="3530889"/>
            <a:ext cx="1645314" cy="275672"/>
          </a:xfrm>
          <a:prstGeom prst="rect">
            <a:avLst/>
          </a:prstGeom>
          <a:noFill/>
        </p:spPr>
        <p:txBody>
          <a:bodyPr wrap="square" lIns="0" tIns="0" bIns="91440" rtlCol="0" anchor="ctr">
            <a:spAutoFit/>
          </a:bodyPr>
          <a:lstStyle/>
          <a:p>
            <a:pPr algn="ctr" defTabSz="4571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entury Gothic" panose="020F0302020204030204"/>
                <a:ea typeface="+mn-ea"/>
              </a:rPr>
              <a:t>Orphan Lung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870410" y="2937693"/>
            <a:ext cx="4092962" cy="252496"/>
          </a:xfrm>
          <a:prstGeom prst="rightArrow">
            <a:avLst/>
          </a:prstGeom>
          <a:solidFill>
            <a:srgbClr val="BD158B"/>
          </a:solidFill>
          <a:ln>
            <a:solidFill>
              <a:srgbClr val="8E13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700" b="1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69360" y="3276260"/>
            <a:ext cx="2802302" cy="288570"/>
          </a:xfrm>
          <a:prstGeom prst="rightArrow">
            <a:avLst/>
          </a:prstGeom>
          <a:solidFill>
            <a:srgbClr val="BD158B"/>
          </a:solidFill>
          <a:ln>
            <a:solidFill>
              <a:srgbClr val="8E13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700" b="1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69361" y="3576235"/>
            <a:ext cx="1376456" cy="288570"/>
          </a:xfrm>
          <a:prstGeom prst="rightArrow">
            <a:avLst/>
          </a:prstGeom>
          <a:solidFill>
            <a:srgbClr val="BD158B"/>
          </a:solidFill>
          <a:ln>
            <a:solidFill>
              <a:srgbClr val="8E13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700" b="1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869361" y="3926743"/>
            <a:ext cx="792443" cy="245273"/>
          </a:xfrm>
          <a:prstGeom prst="rightArrow">
            <a:avLst/>
          </a:prstGeom>
          <a:solidFill>
            <a:srgbClr val="BD158B"/>
          </a:solidFill>
          <a:ln>
            <a:solidFill>
              <a:srgbClr val="8E13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700" b="1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869361" y="4248117"/>
            <a:ext cx="792444" cy="245273"/>
          </a:xfrm>
          <a:prstGeom prst="rightArrow">
            <a:avLst/>
          </a:prstGeom>
          <a:solidFill>
            <a:srgbClr val="BD158B"/>
          </a:solidFill>
          <a:ln>
            <a:solidFill>
              <a:srgbClr val="8E13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3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700" b="1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869361" y="1309032"/>
            <a:ext cx="4099015" cy="25249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71459" y="2122862"/>
            <a:ext cx="2864096" cy="2571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6D7C7E-E7A2-75F8-D651-D7B84ABBA11F}"/>
              </a:ext>
            </a:extLst>
          </p:cNvPr>
          <p:cNvGrpSpPr/>
          <p:nvPr/>
        </p:nvGrpSpPr>
        <p:grpSpPr>
          <a:xfrm>
            <a:off x="4871459" y="1691644"/>
            <a:ext cx="4214151" cy="288358"/>
            <a:chOff x="4871459" y="1691644"/>
            <a:chExt cx="4214151" cy="288358"/>
          </a:xfrm>
        </p:grpSpPr>
        <p:sp>
          <p:nvSpPr>
            <p:cNvPr id="19" name="Right Arrow 18"/>
            <p:cNvSpPr/>
            <p:nvPr/>
          </p:nvSpPr>
          <p:spPr>
            <a:xfrm>
              <a:off x="4871459" y="1691644"/>
              <a:ext cx="4092962" cy="252496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79232" y="1749170"/>
              <a:ext cx="606378" cy="230832"/>
            </a:xfrm>
            <a:prstGeom prst="rect">
              <a:avLst/>
            </a:prstGeom>
            <a:noFill/>
          </p:spPr>
          <p:txBody>
            <a:bodyPr wrap="square" lIns="0" tIns="0" bIns="91440" rtlCol="0">
              <a:spAutoFit/>
            </a:bodyPr>
            <a:lstStyle/>
            <a:p>
              <a:pPr algn="l"/>
              <a:r>
                <a:rPr lang="en-US" sz="900" b="1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Brazil</a:t>
              </a:r>
              <a:endParaRPr lang="en-US" sz="12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AF2435-EAAE-8CC0-F3F8-10B07AD3AF13}"/>
              </a:ext>
            </a:extLst>
          </p:cNvPr>
          <p:cNvGrpSpPr/>
          <p:nvPr/>
        </p:nvGrpSpPr>
        <p:grpSpPr>
          <a:xfrm>
            <a:off x="4869360" y="1695654"/>
            <a:ext cx="3004333" cy="286379"/>
            <a:chOff x="4869360" y="1695654"/>
            <a:chExt cx="3004333" cy="286379"/>
          </a:xfrm>
        </p:grpSpPr>
        <p:sp>
          <p:nvSpPr>
            <p:cNvPr id="22" name="Right Arrow 21"/>
            <p:cNvSpPr/>
            <p:nvPr/>
          </p:nvSpPr>
          <p:spPr>
            <a:xfrm>
              <a:off x="4869360" y="1695654"/>
              <a:ext cx="2860535" cy="248486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32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en-US" sz="700" b="1" dirty="0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67315" y="1751201"/>
              <a:ext cx="606378" cy="230832"/>
            </a:xfrm>
            <a:prstGeom prst="rect">
              <a:avLst/>
            </a:prstGeom>
            <a:noFill/>
          </p:spPr>
          <p:txBody>
            <a:bodyPr wrap="square" lIns="0" tIns="0" bIns="91440" rtlCol="0">
              <a:spAutoFit/>
            </a:bodyPr>
            <a:lstStyle/>
            <a:p>
              <a:pPr algn="l"/>
              <a:r>
                <a:rPr lang="en-US" sz="900" b="1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India</a:t>
              </a:r>
              <a:endParaRPr lang="en-US" sz="14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Right Arrow 13">
            <a:extLst>
              <a:ext uri="{FF2B5EF4-FFF2-40B4-BE49-F238E27FC236}">
                <a16:creationId xmlns:a16="http://schemas.microsoft.com/office/drawing/2014/main" id="{BF3D1A03-73AD-C839-92DB-63C917CCFDCA}"/>
              </a:ext>
            </a:extLst>
          </p:cNvPr>
          <p:cNvSpPr/>
          <p:nvPr/>
        </p:nvSpPr>
        <p:spPr>
          <a:xfrm>
            <a:off x="8101013" y="2497380"/>
            <a:ext cx="863408" cy="2571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00A3D-F2AC-0E79-4A74-D15E48A9415C}"/>
              </a:ext>
            </a:extLst>
          </p:cNvPr>
          <p:cNvSpPr txBox="1"/>
          <p:nvPr/>
        </p:nvSpPr>
        <p:spPr>
          <a:xfrm>
            <a:off x="5394594" y="3357335"/>
            <a:ext cx="3140624" cy="215444"/>
          </a:xfrm>
          <a:prstGeom prst="rect">
            <a:avLst/>
          </a:prstGeom>
          <a:noFill/>
        </p:spPr>
        <p:txBody>
          <a:bodyPr wrap="square" lIns="0" tIns="0" bIns="91440" rtlCol="0">
            <a:spAutoFit/>
          </a:bodyPr>
          <a:lstStyle/>
          <a:p>
            <a:pPr algn="ctr"/>
            <a:r>
              <a:rPr lang="en-US" sz="8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Phase 3 study </a:t>
            </a:r>
            <a:r>
              <a:rPr lang="en-U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2Q 2024</a:t>
            </a:r>
            <a:endParaRPr lang="en-US" sz="8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30717-0CBA-2DF8-2AD0-592FB766D805}"/>
              </a:ext>
            </a:extLst>
          </p:cNvPr>
          <p:cNvSpPr txBox="1"/>
          <p:nvPr/>
        </p:nvSpPr>
        <p:spPr>
          <a:xfrm>
            <a:off x="4803810" y="3656035"/>
            <a:ext cx="1491175" cy="215444"/>
          </a:xfrm>
          <a:prstGeom prst="rect">
            <a:avLst/>
          </a:prstGeom>
          <a:noFill/>
        </p:spPr>
        <p:txBody>
          <a:bodyPr wrap="square" lIns="0" tIns="0" bIns="91440" rtlCol="0">
            <a:spAutoFit/>
          </a:bodyPr>
          <a:lstStyle/>
          <a:p>
            <a:pPr algn="ctr"/>
            <a:r>
              <a:rPr lang="en-US" sz="8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Phase 1 study 2Q 2024</a:t>
            </a:r>
          </a:p>
        </p:txBody>
      </p:sp>
    </p:spTree>
    <p:extLst>
      <p:ext uri="{BB962C8B-B14F-4D97-AF65-F5344CB8AC3E}">
        <p14:creationId xmlns:p14="http://schemas.microsoft.com/office/powerpoint/2010/main" val="40011926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4" grpId="0" animBg="1"/>
      <p:bldP spid="11" grpId="0" animBg="1"/>
      <p:bldP spid="14" grpId="0" animBg="1"/>
      <p:bldP spid="20" grpId="0" animBg="1"/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rgbClr val="FEFFFE"/>
      </a:dk1>
      <a:lt1>
        <a:srgbClr val="FFFFFF"/>
      </a:lt1>
      <a:dk2>
        <a:srgbClr val="BD1A8D"/>
      </a:dk2>
      <a:lt2>
        <a:srgbClr val="BD1A8D"/>
      </a:lt2>
      <a:accent1>
        <a:srgbClr val="BD1A8D"/>
      </a:accent1>
      <a:accent2>
        <a:srgbClr val="787878"/>
      </a:accent2>
      <a:accent3>
        <a:srgbClr val="F37820"/>
      </a:accent3>
      <a:accent4>
        <a:srgbClr val="648CC8"/>
      </a:accent4>
      <a:accent5>
        <a:srgbClr val="00B5AD"/>
      </a:accent5>
      <a:accent6>
        <a:srgbClr val="A6CE38"/>
      </a:accent6>
      <a:hlink>
        <a:srgbClr val="E3C2D3"/>
      </a:hlink>
      <a:folHlink>
        <a:srgbClr val="9E9F9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bIns="91440" rtlCol="0">
        <a:spAutoFit/>
      </a:bodyPr>
      <a:lstStyle>
        <a:defPPr algn="l">
          <a:defRPr sz="1400" b="0" i="0" dirty="0" smtClean="0">
            <a:solidFill>
              <a:schemeClr val="accent2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nnkind_PPT_Template_2021 [Read-Only]" id="{5655EF5C-4859-462C-8122-CD2848F24A0F}" vid="{FD3F4F64-7DDC-4FF4-BA91-A39ACFE75394}"/>
    </a:ext>
  </a:extLst>
</a:theme>
</file>

<file path=ppt/theme/theme2.xml><?xml version="1.0" encoding="utf-8"?>
<a:theme xmlns:a="http://schemas.openxmlformats.org/drawingml/2006/main" name="4_Blank Presentat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5AD00"/>
      </a:accent1>
      <a:accent2>
        <a:srgbClr val="4C94A0"/>
      </a:accent2>
      <a:accent3>
        <a:srgbClr val="0B587C"/>
      </a:accent3>
      <a:accent4>
        <a:srgbClr val="1E1952"/>
      </a:accent4>
      <a:accent5>
        <a:srgbClr val="B45A00"/>
      </a:accent5>
      <a:accent6>
        <a:srgbClr val="0074AB"/>
      </a:accent6>
      <a:hlink>
        <a:srgbClr val="85AD52"/>
      </a:hlink>
      <a:folHlink>
        <a:srgbClr val="4C94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C600"/>
        </a:accent1>
        <a:accent2>
          <a:srgbClr val="BBC67B"/>
        </a:accent2>
        <a:accent3>
          <a:srgbClr val="FFFFFF"/>
        </a:accent3>
        <a:accent4>
          <a:srgbClr val="000000"/>
        </a:accent4>
        <a:accent5>
          <a:srgbClr val="CBDFAA"/>
        </a:accent5>
        <a:accent6>
          <a:srgbClr val="A9B36F"/>
        </a:accent6>
        <a:hlink>
          <a:srgbClr val="73A5A7"/>
        </a:hlink>
        <a:folHlink>
          <a:srgbClr val="4B7A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5AD00"/>
      </a:accent1>
      <a:accent2>
        <a:srgbClr val="4C94A0"/>
      </a:accent2>
      <a:accent3>
        <a:srgbClr val="0B587C"/>
      </a:accent3>
      <a:accent4>
        <a:srgbClr val="1E1952"/>
      </a:accent4>
      <a:accent5>
        <a:srgbClr val="B45A00"/>
      </a:accent5>
      <a:accent6>
        <a:srgbClr val="0074AB"/>
      </a:accent6>
      <a:hlink>
        <a:srgbClr val="85AD52"/>
      </a:hlink>
      <a:folHlink>
        <a:srgbClr val="4C94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C600"/>
        </a:accent1>
        <a:accent2>
          <a:srgbClr val="BBC67B"/>
        </a:accent2>
        <a:accent3>
          <a:srgbClr val="FFFFFF"/>
        </a:accent3>
        <a:accent4>
          <a:srgbClr val="000000"/>
        </a:accent4>
        <a:accent5>
          <a:srgbClr val="CBDFAA"/>
        </a:accent5>
        <a:accent6>
          <a:srgbClr val="A9B36F"/>
        </a:accent6>
        <a:hlink>
          <a:srgbClr val="73A5A7"/>
        </a:hlink>
        <a:folHlink>
          <a:srgbClr val="4B7A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5AD00"/>
      </a:accent1>
      <a:accent2>
        <a:srgbClr val="4C94A0"/>
      </a:accent2>
      <a:accent3>
        <a:srgbClr val="0B587C"/>
      </a:accent3>
      <a:accent4>
        <a:srgbClr val="1E1952"/>
      </a:accent4>
      <a:accent5>
        <a:srgbClr val="B45A00"/>
      </a:accent5>
      <a:accent6>
        <a:srgbClr val="0074AB"/>
      </a:accent6>
      <a:hlink>
        <a:srgbClr val="85AD52"/>
      </a:hlink>
      <a:folHlink>
        <a:srgbClr val="4C94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C600"/>
        </a:accent1>
        <a:accent2>
          <a:srgbClr val="BBC67B"/>
        </a:accent2>
        <a:accent3>
          <a:srgbClr val="FFFFFF"/>
        </a:accent3>
        <a:accent4>
          <a:srgbClr val="000000"/>
        </a:accent4>
        <a:accent5>
          <a:srgbClr val="CBDFAA"/>
        </a:accent5>
        <a:accent6>
          <a:srgbClr val="A9B36F"/>
        </a:accent6>
        <a:hlink>
          <a:srgbClr val="73A5A7"/>
        </a:hlink>
        <a:folHlink>
          <a:srgbClr val="4B7A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.1" id="{19F6FF4A-BFB8-D448-81DB-A8F1C71F8E46}" vid="{CDCDF023-17A4-CF46-89DD-D6386F64A91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D59834-65CA-4697-8ADF-0BD3F713D429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07eb7cf-0d4d-417e-96c7-7f53433f36b6">PowerPoint</Category>
    <_dlc_DocId xmlns="807eb7cf-0d4d-417e-96c7-7f53433f36b6">P2QTCJUR57JQ-48-152</_dlc_DocId>
    <_dlc_DocIdUrl xmlns="807eb7cf-0d4d-417e-96c7-7f53433f36b6">
      <Url>http://forefront/corporate_info/_layouts/15/DocIdRedir.aspx?ID=P2QTCJUR57JQ-48-152</Url>
      <Description>P2QTCJUR57JQ-48-152</Description>
    </_dlc_DocIdUrl>
    <_dlc_DocIdPersistId xmlns="807eb7cf-0d4d-417e-96c7-7f53433f36b6" xsi:nil="true"/>
    <SharedWithUsers xmlns="175b0004-ec2f-494f-9cbf-c24a819c5252">
      <UserInfo>
        <DisplayName>Murphy, Barbara</DisplayName>
        <AccountId>37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9382B064EBF4492AE52055BB56424" ma:contentTypeVersion="9" ma:contentTypeDescription="Create a new document." ma:contentTypeScope="" ma:versionID="bae3c13db142fe66c9dbf99384b5264d">
  <xsd:schema xmlns:xsd="http://www.w3.org/2001/XMLSchema" xmlns:xs="http://www.w3.org/2001/XMLSchema" xmlns:p="http://schemas.microsoft.com/office/2006/metadata/properties" xmlns:ns2="807eb7cf-0d4d-417e-96c7-7f53433f36b6" xmlns:ns3="175b0004-ec2f-494f-9cbf-c24a819c5252" targetNamespace="http://schemas.microsoft.com/office/2006/metadata/properties" ma:root="true" ma:fieldsID="8c48c68c6e048d457e0cfc3dc0a6ea08" ns2:_="" ns3:_="">
    <xsd:import namespace="807eb7cf-0d4d-417e-96c7-7f53433f36b6"/>
    <xsd:import namespace="175b0004-ec2f-494f-9cbf-c24a819c5252"/>
    <xsd:element name="properties">
      <xsd:complexType>
        <xsd:sequence>
          <xsd:element name="documentManagement">
            <xsd:complexType>
              <xsd:all>
                <xsd:element ref="ns2:Category"/>
                <xsd:element ref="ns2:_dlc_DocId" minOccurs="0"/>
                <xsd:element ref="ns2:_dlc_DocIdUrl" minOccurs="0"/>
                <xsd:element ref="ns2:_dlc_DocIdPersistI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eb7cf-0d4d-417e-96c7-7f53433f36b6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format="Dropdown" ma:internalName="Category" ma:readOnly="false">
      <xsd:simpleType>
        <xsd:union memberTypes="dms:Text">
          <xsd:simpleType>
            <xsd:restriction base="dms:Choice">
              <xsd:enumeration value="Danbury Stationer"/>
              <xsd:enumeration value="Westlake Village Stationary"/>
              <xsd:enumeration value="Valencia Stationery"/>
              <xsd:enumeration value="PowerPoint"/>
              <xsd:enumeration value="PowerPoint User Instructions"/>
            </xsd:restriction>
          </xsd:simpleType>
        </xsd:union>
      </xsd:simpleType>
    </xsd:element>
    <xsd:element name="_dlc_DocId" ma:index="9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10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b0004-ec2f-494f-9cbf-c24a819c5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5358A6-86ED-4B64-9110-3AA380F713D6}">
  <ds:schemaRefs>
    <ds:schemaRef ds:uri="807eb7cf-0d4d-417e-96c7-7f53433f36b6"/>
    <ds:schemaRef ds:uri="http://purl.org/dc/terms/"/>
    <ds:schemaRef ds:uri="175b0004-ec2f-494f-9cbf-c24a819c5252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1AFA3F-3410-48D1-8811-02F974E0C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A145A-D299-43B0-AF3E-82100DC59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eb7cf-0d4d-417e-96c7-7f53433f36b6"/>
    <ds:schemaRef ds:uri="175b0004-ec2f-494f-9cbf-c24a819c52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Mannkind_PPT_Template_2021</Template>
  <TotalTime>5405</TotalTime>
  <Words>184</Words>
  <Application>Microsoft Office PowerPoint</Application>
  <PresentationFormat>On-screen Show (16:9)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Lato Regular</vt:lpstr>
      <vt:lpstr>Lucida Sans Unicode</vt:lpstr>
      <vt:lpstr>PT Sans</vt:lpstr>
      <vt:lpstr>Roboto</vt:lpstr>
      <vt:lpstr>Office Theme</vt:lpstr>
      <vt:lpstr>4_Blank Presentation</vt:lpstr>
      <vt:lpstr>1_Blank Presentation</vt:lpstr>
      <vt:lpstr>2_Blank Presentation</vt:lpstr>
      <vt:lpstr>1_Office Theme</vt:lpstr>
      <vt:lpstr>MNKD Products &amp;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 of our business presentation</dc:title>
  <dc:creator>Zapata, Kristine</dc:creator>
  <cp:lastModifiedBy>Iacangelo, Christie</cp:lastModifiedBy>
  <cp:revision>37</cp:revision>
  <cp:lastPrinted>2024-02-16T21:53:13Z</cp:lastPrinted>
  <dcterms:created xsi:type="dcterms:W3CDTF">2022-02-18T00:34:40Z</dcterms:created>
  <dcterms:modified xsi:type="dcterms:W3CDTF">2024-02-26T18:12:46Z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0x010100F539382B064EBF4492AE52055BB56424</vt:lpwstr>
  </property>
  <property fmtid="{D5CDD505-2E9C-101B-9397-08002B2CF9AE}" pid="3" name="_dlc_DocIdItemGuid">
    <vt:lpwstr>cab83f37-7f17-47f0-871b-64f521e5c843</vt:lpwstr>
  </property>
</Properties>
</file>